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8" r:id="rId4"/>
    <p:sldId id="289" r:id="rId5"/>
    <p:sldId id="290" r:id="rId6"/>
    <p:sldId id="291" r:id="rId7"/>
    <p:sldId id="259" r:id="rId8"/>
    <p:sldId id="260" r:id="rId9"/>
    <p:sldId id="263" r:id="rId10"/>
    <p:sldId id="278" r:id="rId11"/>
    <p:sldId id="267" r:id="rId12"/>
    <p:sldId id="284" r:id="rId13"/>
    <p:sldId id="268" r:id="rId14"/>
    <p:sldId id="269" r:id="rId15"/>
    <p:sldId id="270" r:id="rId16"/>
    <p:sldId id="283" r:id="rId17"/>
    <p:sldId id="271" r:id="rId18"/>
    <p:sldId id="279" r:id="rId19"/>
    <p:sldId id="272" r:id="rId20"/>
    <p:sldId id="273" r:id="rId21"/>
    <p:sldId id="274" r:id="rId22"/>
    <p:sldId id="275" r:id="rId23"/>
    <p:sldId id="280" r:id="rId24"/>
    <p:sldId id="286" r:id="rId25"/>
    <p:sldId id="287" r:id="rId26"/>
    <p:sldId id="276" r:id="rId27"/>
    <p:sldId id="281" r:id="rId28"/>
    <p:sldId id="277" r:id="rId29"/>
    <p:sldId id="288" r:id="rId30"/>
    <p:sldId id="282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D3AAC-640D-0240-B30E-76C479251CBA}" type="doc">
      <dgm:prSet loTypeId="urn:microsoft.com/office/officeart/2008/layout/RadialCluster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B95F5F5-26F8-F84A-BF6C-6F8EAEAAA35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/>
            <a:t>Fascitis</a:t>
          </a:r>
          <a:r>
            <a:rPr lang="en-US" sz="1600" dirty="0" smtClean="0"/>
            <a:t> </a:t>
          </a:r>
          <a:r>
            <a:rPr lang="en-US" sz="1600" dirty="0" err="1" smtClean="0"/>
            <a:t>según</a:t>
          </a:r>
          <a:r>
            <a:rPr lang="en-US" sz="1600" dirty="0" smtClean="0"/>
            <a:t> </a:t>
          </a:r>
          <a:r>
            <a:rPr lang="en-US" sz="1600" dirty="0" err="1" smtClean="0"/>
            <a:t>Aponeurosis</a:t>
          </a:r>
          <a:r>
            <a:rPr lang="en-US" sz="1600" dirty="0" smtClean="0"/>
            <a:t>:</a:t>
          </a:r>
        </a:p>
        <a:p>
          <a:r>
            <a:rPr lang="en-US" sz="1600" dirty="0" err="1" smtClean="0"/>
            <a:t>Pene</a:t>
          </a:r>
          <a:r>
            <a:rPr lang="en-US" sz="1600" dirty="0" smtClean="0"/>
            <a:t>: Bock</a:t>
          </a:r>
        </a:p>
        <a:p>
          <a:r>
            <a:rPr lang="en-US" sz="1600" dirty="0" err="1" smtClean="0"/>
            <a:t>Escroto</a:t>
          </a:r>
          <a:r>
            <a:rPr lang="en-US" sz="1600" dirty="0" smtClean="0"/>
            <a:t>: </a:t>
          </a:r>
          <a:r>
            <a:rPr lang="en-US" sz="1600" dirty="0" err="1" smtClean="0"/>
            <a:t>Dartos</a:t>
          </a:r>
          <a:endParaRPr lang="en-US" sz="1600" dirty="0" smtClean="0"/>
        </a:p>
        <a:p>
          <a:r>
            <a:rPr lang="en-US" sz="1600" dirty="0" err="1" smtClean="0"/>
            <a:t>Periné</a:t>
          </a:r>
          <a:r>
            <a:rPr lang="en-US" sz="1600" dirty="0" smtClean="0"/>
            <a:t>: </a:t>
          </a:r>
          <a:r>
            <a:rPr lang="en-US" sz="1600" dirty="0" err="1" smtClean="0"/>
            <a:t>Colles</a:t>
          </a:r>
          <a:endParaRPr lang="en-US" sz="1600" dirty="0"/>
        </a:p>
      </dgm:t>
    </dgm:pt>
    <dgm:pt modelId="{E1846B86-123E-134C-8A94-EC5112AA1154}" type="parTrans" cxnId="{15803ADA-1DA8-2E40-BCCF-E09B20EE2903}">
      <dgm:prSet/>
      <dgm:spPr/>
      <dgm:t>
        <a:bodyPr/>
        <a:lstStyle/>
        <a:p>
          <a:endParaRPr lang="en-US"/>
        </a:p>
      </dgm:t>
    </dgm:pt>
    <dgm:pt modelId="{16C44EEE-E998-B745-8FE5-703FE7184794}" type="sibTrans" cxnId="{15803ADA-1DA8-2E40-BCCF-E09B20EE2903}">
      <dgm:prSet/>
      <dgm:spPr/>
      <dgm:t>
        <a:bodyPr/>
        <a:lstStyle/>
        <a:p>
          <a:endParaRPr lang="en-US"/>
        </a:p>
      </dgm:t>
    </dgm:pt>
    <dgm:pt modelId="{68BBDB0A-7FAC-1D49-A3FB-C548A5016EE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/>
            <a:t>Diseminación</a:t>
          </a:r>
          <a:r>
            <a:rPr lang="en-US" sz="1600" dirty="0" smtClean="0"/>
            <a:t> </a:t>
          </a:r>
          <a:r>
            <a:rPr lang="en-US" sz="1600" dirty="0" err="1" smtClean="0"/>
            <a:t>rápida</a:t>
          </a:r>
          <a:endParaRPr lang="en-US" sz="1600" dirty="0" smtClean="0"/>
        </a:p>
        <a:p>
          <a:r>
            <a:rPr lang="en-US" sz="1600" dirty="0" smtClean="0"/>
            <a:t> Endarteritis </a:t>
          </a:r>
          <a:r>
            <a:rPr lang="en-US" sz="1600" dirty="0" err="1" smtClean="0"/>
            <a:t>Infecciosa</a:t>
          </a:r>
          <a:endParaRPr lang="en-US" sz="1400" dirty="0"/>
        </a:p>
      </dgm:t>
    </dgm:pt>
    <dgm:pt modelId="{2986613F-4A82-6E43-BF1A-464A1AD78128}" type="parTrans" cxnId="{A535180F-B7B6-444A-B273-177AA0CB0C53}">
      <dgm:prSet/>
      <dgm:spPr/>
      <dgm:t>
        <a:bodyPr/>
        <a:lstStyle/>
        <a:p>
          <a:endParaRPr lang="en-US"/>
        </a:p>
      </dgm:t>
    </dgm:pt>
    <dgm:pt modelId="{73670805-D347-DA48-BA82-DD58F37ED526}" type="sibTrans" cxnId="{A535180F-B7B6-444A-B273-177AA0CB0C53}">
      <dgm:prSet/>
      <dgm:spPr/>
      <dgm:t>
        <a:bodyPr/>
        <a:lstStyle/>
        <a:p>
          <a:endParaRPr lang="en-US"/>
        </a:p>
      </dgm:t>
    </dgm:pt>
    <dgm:pt modelId="{AE96F678-4F02-964F-85CE-E21AB542E097}">
      <dgm:prSet phldrT="[Text]" custT="1"/>
      <dgm:spPr/>
      <dgm:t>
        <a:bodyPr/>
        <a:lstStyle/>
        <a:p>
          <a:r>
            <a:rPr lang="en-US" sz="1600" dirty="0" err="1" smtClean="0"/>
            <a:t>Estas</a:t>
          </a:r>
          <a:r>
            <a:rPr lang="en-US" sz="1600" dirty="0" smtClean="0"/>
            <a:t> A. </a:t>
          </a:r>
          <a:r>
            <a:rPr lang="en-US" sz="1600" dirty="0" err="1" smtClean="0"/>
            <a:t>continuan</a:t>
          </a:r>
          <a:r>
            <a:rPr lang="en-US" sz="1600" dirty="0" smtClean="0"/>
            <a:t> en la </a:t>
          </a:r>
          <a:r>
            <a:rPr lang="en-US" sz="1600" dirty="0" err="1" smtClean="0"/>
            <a:t>Región</a:t>
          </a:r>
          <a:r>
            <a:rPr lang="en-US" sz="1600" dirty="0" smtClean="0"/>
            <a:t> Abdominal con la A. de Camper y </a:t>
          </a:r>
          <a:r>
            <a:rPr lang="en-US" sz="1600" dirty="0" err="1" smtClean="0"/>
            <a:t>Scarpa</a:t>
          </a:r>
          <a:r>
            <a:rPr lang="en-US" sz="1600" dirty="0" smtClean="0"/>
            <a:t>:</a:t>
          </a:r>
        </a:p>
        <a:p>
          <a:r>
            <a:rPr lang="en-US" sz="1600" dirty="0" err="1" smtClean="0"/>
            <a:t>Compromiso</a:t>
          </a:r>
          <a:r>
            <a:rPr lang="en-US" sz="1600" dirty="0" smtClean="0"/>
            <a:t> abdominal y distal  a EEII</a:t>
          </a:r>
          <a:endParaRPr lang="en-US" sz="1600" dirty="0"/>
        </a:p>
      </dgm:t>
    </dgm:pt>
    <dgm:pt modelId="{563D6C11-C590-1C4C-A441-78854D555507}" type="parTrans" cxnId="{18894068-64F5-8C49-8C4C-074627D4BDB6}">
      <dgm:prSet/>
      <dgm:spPr/>
      <dgm:t>
        <a:bodyPr/>
        <a:lstStyle/>
        <a:p>
          <a:endParaRPr lang="en-US"/>
        </a:p>
      </dgm:t>
    </dgm:pt>
    <dgm:pt modelId="{2CE52122-6568-404E-9017-5CA2A938B245}" type="sibTrans" cxnId="{18894068-64F5-8C49-8C4C-074627D4BDB6}">
      <dgm:prSet/>
      <dgm:spPr/>
      <dgm:t>
        <a:bodyPr/>
        <a:lstStyle/>
        <a:p>
          <a:endParaRPr lang="en-US"/>
        </a:p>
      </dgm:t>
    </dgm:pt>
    <dgm:pt modelId="{03A96F5F-5A30-2F48-A89E-B88DB0C01100}">
      <dgm:prSet phldrT="[Text]" custT="1"/>
      <dgm:spPr/>
      <dgm:t>
        <a:bodyPr/>
        <a:lstStyle/>
        <a:p>
          <a:r>
            <a:rPr lang="en-US" sz="1600" dirty="0" err="1" smtClean="0"/>
            <a:t>Cuando</a:t>
          </a:r>
          <a:r>
            <a:rPr lang="en-US" sz="1600" dirty="0" smtClean="0"/>
            <a:t> </a:t>
          </a:r>
          <a:r>
            <a:rPr lang="en-US" sz="1600" dirty="0" err="1" smtClean="0"/>
            <a:t>compromete</a:t>
          </a:r>
          <a:r>
            <a:rPr lang="en-US" sz="1600" dirty="0" smtClean="0"/>
            <a:t> los </a:t>
          </a:r>
          <a:r>
            <a:rPr lang="en-US" sz="1600" dirty="0" err="1" smtClean="0"/>
            <a:t>tej</a:t>
          </a:r>
          <a:r>
            <a:rPr lang="en-US" sz="1600" dirty="0" smtClean="0"/>
            <a:t>. </a:t>
          </a:r>
          <a:r>
            <a:rPr lang="en-US" sz="1600" dirty="0" err="1" smtClean="0"/>
            <a:t>Profundos</a:t>
          </a:r>
          <a:r>
            <a:rPr lang="en-US" sz="1600" dirty="0" smtClean="0"/>
            <a:t> de la </a:t>
          </a:r>
          <a:r>
            <a:rPr lang="en-US" sz="1600" dirty="0" err="1" smtClean="0"/>
            <a:t>región</a:t>
          </a:r>
          <a:r>
            <a:rPr lang="en-US" sz="1600" dirty="0" smtClean="0"/>
            <a:t> </a:t>
          </a:r>
          <a:r>
            <a:rPr lang="en-US" sz="1600" dirty="0" err="1" smtClean="0"/>
            <a:t>perineal</a:t>
          </a:r>
          <a:r>
            <a:rPr lang="en-US" sz="1600" dirty="0" smtClean="0"/>
            <a:t>, </a:t>
          </a:r>
          <a:r>
            <a:rPr lang="en-US" sz="1600" dirty="0" err="1" smtClean="0"/>
            <a:t>puede</a:t>
          </a:r>
          <a:r>
            <a:rPr lang="en-US" sz="1600" dirty="0" smtClean="0"/>
            <a:t> </a:t>
          </a:r>
          <a:r>
            <a:rPr lang="en-US" sz="1600" dirty="0" err="1" smtClean="0"/>
            <a:t>alcanzar</a:t>
          </a:r>
          <a:r>
            <a:rPr lang="en-US" sz="1600" dirty="0" smtClean="0"/>
            <a:t>:</a:t>
          </a:r>
        </a:p>
        <a:p>
          <a:r>
            <a:rPr lang="en-US" sz="1600" dirty="0" err="1" smtClean="0"/>
            <a:t>Espacios</a:t>
          </a:r>
          <a:r>
            <a:rPr lang="en-US" sz="1600" dirty="0" smtClean="0"/>
            <a:t> recto - </a:t>
          </a:r>
          <a:r>
            <a:rPr lang="en-US" sz="1600" dirty="0" err="1" smtClean="0"/>
            <a:t>vesical</a:t>
          </a:r>
          <a:r>
            <a:rPr lang="en-US" sz="1600" dirty="0" smtClean="0"/>
            <a:t> </a:t>
          </a:r>
          <a:r>
            <a:rPr lang="en-US" sz="1600" dirty="0" err="1" smtClean="0"/>
            <a:t>ó</a:t>
          </a:r>
          <a:r>
            <a:rPr lang="en-US" sz="1600" dirty="0" smtClean="0"/>
            <a:t> </a:t>
          </a:r>
          <a:r>
            <a:rPr lang="en-US" sz="1600" dirty="0" err="1" smtClean="0"/>
            <a:t>presacro</a:t>
          </a:r>
          <a:r>
            <a:rPr lang="en-US" sz="1600" dirty="0" smtClean="0"/>
            <a:t> y </a:t>
          </a:r>
        </a:p>
        <a:p>
          <a:r>
            <a:rPr lang="en-US" sz="1600" dirty="0" err="1" smtClean="0"/>
            <a:t>Extenderse</a:t>
          </a:r>
          <a:r>
            <a:rPr lang="en-US" sz="1600" dirty="0" smtClean="0"/>
            <a:t> Extra/retro </a:t>
          </a:r>
          <a:r>
            <a:rPr lang="en-US" sz="1600" dirty="0" err="1" smtClean="0"/>
            <a:t>peritonealmente</a:t>
          </a:r>
          <a:endParaRPr lang="en-US" sz="1600" dirty="0"/>
        </a:p>
      </dgm:t>
    </dgm:pt>
    <dgm:pt modelId="{7F838453-89F9-C649-B027-E8914C8094F0}" type="parTrans" cxnId="{D6A9CB83-FF46-6A47-A591-8DCAEAB1EC42}">
      <dgm:prSet/>
      <dgm:spPr/>
      <dgm:t>
        <a:bodyPr/>
        <a:lstStyle/>
        <a:p>
          <a:endParaRPr lang="en-US"/>
        </a:p>
      </dgm:t>
    </dgm:pt>
    <dgm:pt modelId="{B48CE4CC-6CCC-6344-AA64-B5020DF002FD}" type="sibTrans" cxnId="{D6A9CB83-FF46-6A47-A591-8DCAEAB1EC42}">
      <dgm:prSet/>
      <dgm:spPr/>
      <dgm:t>
        <a:bodyPr/>
        <a:lstStyle/>
        <a:p>
          <a:endParaRPr lang="en-US"/>
        </a:p>
      </dgm:t>
    </dgm:pt>
    <dgm:pt modelId="{DCF63E18-4481-ED4F-B9D1-3BE7BAF8049B}" type="pres">
      <dgm:prSet presAssocID="{67AD3AAC-640D-0240-B30E-76C479251C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CAE25A-E7E4-604D-BDC8-114D1C7250D1}" type="pres">
      <dgm:prSet presAssocID="{2B95F5F5-26F8-F84A-BF6C-6F8EAEAAA351}" presName="singleCycle" presStyleCnt="0"/>
      <dgm:spPr/>
    </dgm:pt>
    <dgm:pt modelId="{FFA94099-DBE9-5645-AB97-D88CAB9674DB}" type="pres">
      <dgm:prSet presAssocID="{2B95F5F5-26F8-F84A-BF6C-6F8EAEAAA351}" presName="singleCenter" presStyleLbl="node1" presStyleIdx="0" presStyleCnt="4" custScaleX="268017" custScaleY="132143" custLinFactNeighborY="-1196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5110EFA-CC7D-CE4B-9501-09D6762E659C}" type="pres">
      <dgm:prSet presAssocID="{2986613F-4A82-6E43-BF1A-464A1AD7812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9A276A4-EF03-004B-AC85-1777E0970910}" type="pres">
      <dgm:prSet presAssocID="{68BBDB0A-7FAC-1D49-A3FB-C548A5016EE4}" presName="text0" presStyleLbl="node1" presStyleIdx="1" presStyleCnt="4" custScaleX="28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19808-A2A5-5240-A28A-9A881A43685B}" type="pres">
      <dgm:prSet presAssocID="{7F838453-89F9-C649-B027-E8914C8094F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0C583F5-C600-6C45-AB9D-0E9415222492}" type="pres">
      <dgm:prSet presAssocID="{03A96F5F-5A30-2F48-A89E-B88DB0C01100}" presName="text0" presStyleLbl="node1" presStyleIdx="2" presStyleCnt="4" custScaleX="443170" custScaleY="130041" custRadScaleRad="123069" custRadScaleInc="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958FD-3AE9-E64F-9ECC-EC55A538624C}" type="pres">
      <dgm:prSet presAssocID="{563D6C11-C590-1C4C-A441-78854D55550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0B0B623-4F16-D243-A6B6-3F9366A5B863}" type="pres">
      <dgm:prSet presAssocID="{AE96F678-4F02-964F-85CE-E21AB542E097}" presName="text0" presStyleLbl="node1" presStyleIdx="3" presStyleCnt="4" custScaleX="464149" custScaleY="125987" custRadScaleRad="122071" custRadScaleInc="-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DF92F-4BCA-CE45-A58B-4EAE3A2B9A13}" type="presOf" srcId="{2B95F5F5-26F8-F84A-BF6C-6F8EAEAAA351}" destId="{FFA94099-DBE9-5645-AB97-D88CAB9674DB}" srcOrd="0" destOrd="0" presId="urn:microsoft.com/office/officeart/2008/layout/RadialCluster"/>
    <dgm:cxn modelId="{1D0E04FF-56AF-7242-9B30-EF418D627AB2}" type="presOf" srcId="{68BBDB0A-7FAC-1D49-A3FB-C548A5016EE4}" destId="{F9A276A4-EF03-004B-AC85-1777E0970910}" srcOrd="0" destOrd="0" presId="urn:microsoft.com/office/officeart/2008/layout/RadialCluster"/>
    <dgm:cxn modelId="{4EAB857B-E48D-8F4F-8C91-05566A760482}" type="presOf" srcId="{03A96F5F-5A30-2F48-A89E-B88DB0C01100}" destId="{E0C583F5-C600-6C45-AB9D-0E9415222492}" srcOrd="0" destOrd="0" presId="urn:microsoft.com/office/officeart/2008/layout/RadialCluster"/>
    <dgm:cxn modelId="{A535180F-B7B6-444A-B273-177AA0CB0C53}" srcId="{2B95F5F5-26F8-F84A-BF6C-6F8EAEAAA351}" destId="{68BBDB0A-7FAC-1D49-A3FB-C548A5016EE4}" srcOrd="0" destOrd="0" parTransId="{2986613F-4A82-6E43-BF1A-464A1AD78128}" sibTransId="{73670805-D347-DA48-BA82-DD58F37ED526}"/>
    <dgm:cxn modelId="{D6A9CB83-FF46-6A47-A591-8DCAEAB1EC42}" srcId="{2B95F5F5-26F8-F84A-BF6C-6F8EAEAAA351}" destId="{03A96F5F-5A30-2F48-A89E-B88DB0C01100}" srcOrd="1" destOrd="0" parTransId="{7F838453-89F9-C649-B027-E8914C8094F0}" sibTransId="{B48CE4CC-6CCC-6344-AA64-B5020DF002FD}"/>
    <dgm:cxn modelId="{CCA1A25A-2BA6-6D4D-8E2B-01A19EE05FB9}" type="presOf" srcId="{2986613F-4A82-6E43-BF1A-464A1AD78128}" destId="{E5110EFA-CC7D-CE4B-9501-09D6762E659C}" srcOrd="0" destOrd="0" presId="urn:microsoft.com/office/officeart/2008/layout/RadialCluster"/>
    <dgm:cxn modelId="{A3AD5384-FB8E-6341-8109-D2F5849E3030}" type="presOf" srcId="{AE96F678-4F02-964F-85CE-E21AB542E097}" destId="{00B0B623-4F16-D243-A6B6-3F9366A5B863}" srcOrd="0" destOrd="0" presId="urn:microsoft.com/office/officeart/2008/layout/RadialCluster"/>
    <dgm:cxn modelId="{35DEF4F7-793D-8B4F-BF11-0755BB053485}" type="presOf" srcId="{67AD3AAC-640D-0240-B30E-76C479251CBA}" destId="{DCF63E18-4481-ED4F-B9D1-3BE7BAF8049B}" srcOrd="0" destOrd="0" presId="urn:microsoft.com/office/officeart/2008/layout/RadialCluster"/>
    <dgm:cxn modelId="{18894068-64F5-8C49-8C4C-074627D4BDB6}" srcId="{2B95F5F5-26F8-F84A-BF6C-6F8EAEAAA351}" destId="{AE96F678-4F02-964F-85CE-E21AB542E097}" srcOrd="2" destOrd="0" parTransId="{563D6C11-C590-1C4C-A441-78854D555507}" sibTransId="{2CE52122-6568-404E-9017-5CA2A938B245}"/>
    <dgm:cxn modelId="{F09A3E81-08EA-4A48-A4E8-AFD00A80E059}" type="presOf" srcId="{7F838453-89F9-C649-B027-E8914C8094F0}" destId="{99419808-A2A5-5240-A28A-9A881A43685B}" srcOrd="0" destOrd="0" presId="urn:microsoft.com/office/officeart/2008/layout/RadialCluster"/>
    <dgm:cxn modelId="{15803ADA-1DA8-2E40-BCCF-E09B20EE2903}" srcId="{67AD3AAC-640D-0240-B30E-76C479251CBA}" destId="{2B95F5F5-26F8-F84A-BF6C-6F8EAEAAA351}" srcOrd="0" destOrd="0" parTransId="{E1846B86-123E-134C-8A94-EC5112AA1154}" sibTransId="{16C44EEE-E998-B745-8FE5-703FE7184794}"/>
    <dgm:cxn modelId="{29A75E8F-64EA-EA43-BEE2-D7DAB23DA127}" type="presOf" srcId="{563D6C11-C590-1C4C-A441-78854D555507}" destId="{388958FD-3AE9-E64F-9ECC-EC55A538624C}" srcOrd="0" destOrd="0" presId="urn:microsoft.com/office/officeart/2008/layout/RadialCluster"/>
    <dgm:cxn modelId="{5A788691-0D1F-BF4F-AAAA-FF9676E942B3}" type="presParOf" srcId="{DCF63E18-4481-ED4F-B9D1-3BE7BAF8049B}" destId="{12CAE25A-E7E4-604D-BDC8-114D1C7250D1}" srcOrd="0" destOrd="0" presId="urn:microsoft.com/office/officeart/2008/layout/RadialCluster"/>
    <dgm:cxn modelId="{0DF04A6C-3373-9249-8922-E78C22980F07}" type="presParOf" srcId="{12CAE25A-E7E4-604D-BDC8-114D1C7250D1}" destId="{FFA94099-DBE9-5645-AB97-D88CAB9674DB}" srcOrd="0" destOrd="0" presId="urn:microsoft.com/office/officeart/2008/layout/RadialCluster"/>
    <dgm:cxn modelId="{9A1E9ECF-E51F-4045-921A-C4AA7230370C}" type="presParOf" srcId="{12CAE25A-E7E4-604D-BDC8-114D1C7250D1}" destId="{E5110EFA-CC7D-CE4B-9501-09D6762E659C}" srcOrd="1" destOrd="0" presId="urn:microsoft.com/office/officeart/2008/layout/RadialCluster"/>
    <dgm:cxn modelId="{F5037298-C703-5F4B-8079-44465D08D13A}" type="presParOf" srcId="{12CAE25A-E7E4-604D-BDC8-114D1C7250D1}" destId="{F9A276A4-EF03-004B-AC85-1777E0970910}" srcOrd="2" destOrd="0" presId="urn:microsoft.com/office/officeart/2008/layout/RadialCluster"/>
    <dgm:cxn modelId="{4BB93B46-300B-D448-8734-B80166EA5938}" type="presParOf" srcId="{12CAE25A-E7E4-604D-BDC8-114D1C7250D1}" destId="{99419808-A2A5-5240-A28A-9A881A43685B}" srcOrd="3" destOrd="0" presId="urn:microsoft.com/office/officeart/2008/layout/RadialCluster"/>
    <dgm:cxn modelId="{494E34B6-26D4-1947-9177-D04819BDEE36}" type="presParOf" srcId="{12CAE25A-E7E4-604D-BDC8-114D1C7250D1}" destId="{E0C583F5-C600-6C45-AB9D-0E9415222492}" srcOrd="4" destOrd="0" presId="urn:microsoft.com/office/officeart/2008/layout/RadialCluster"/>
    <dgm:cxn modelId="{715CE0C6-B1DA-E64C-8D3B-E10647C6CE02}" type="presParOf" srcId="{12CAE25A-E7E4-604D-BDC8-114D1C7250D1}" destId="{388958FD-3AE9-E64F-9ECC-EC55A538624C}" srcOrd="5" destOrd="0" presId="urn:microsoft.com/office/officeart/2008/layout/RadialCluster"/>
    <dgm:cxn modelId="{EAAA4F53-0960-C640-B294-003EE7D7413C}" type="presParOf" srcId="{12CAE25A-E7E4-604D-BDC8-114D1C7250D1}" destId="{00B0B623-4F16-D243-A6B6-3F9366A5B863}" srcOrd="6" destOrd="0" presId="urn:microsoft.com/office/officeart/2008/layout/RadialCluster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1"/>
            <a:ext cx="4013200" cy="428626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1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8E15C5FD-6931-4B09-BAB0-41BC6A980471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886F-52C3-4BC5-A68F-AC1018343BA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10E1-9D2A-4BF1-B0B1-BD4E0B109817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8F392-69A7-4139-AD31-DB6D4F3858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28-FA93-4136-BDC1-BCCB2687E678}" type="datetimeFigureOut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1183-C078-4026-A1A9-116CFB5239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839E-C085-4D97-AA15-B6199455737A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DAA2-ADC8-4627-B045-D4173035C8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4" y="3367247"/>
            <a:ext cx="4085897" cy="706822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4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187-EE4A-40AB-80FE-C75869538B35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5C38-5368-4F07-8E63-ADD1CB483A8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7B5A-A7C4-4B11-91CA-0A8DC908EEA4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38527-7BFB-4D9D-8EA8-985FE56BE8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F95F-6C8E-48C5-A51F-14698E040E2F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2D14-322B-4053-9745-7C318D9F79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80BF-7BB4-4D86-8BCD-D4288D16A6E5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BDC6-DC52-43D4-93B3-168BF5D2A8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2B35-6121-4266-AAA1-A694B62E3BE3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D11D-9AF7-4E0B-8FDD-42EE50CA73D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6"/>
            <a:ext cx="6172200" cy="35109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12E8-489A-4722-B126-E1C644C2A6D9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ABCD2-7017-4D0B-AB9C-CFD330A578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5242-01BC-45C6-A20B-908A9C8BF3CE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61A0-9A8D-49C3-B3FC-9F127C5B54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C7F60A-E996-432E-9776-31536C5A8811}" type="datetime4">
              <a:rPr lang="en-US"/>
              <a:pPr>
                <a:defRPr/>
              </a:pPr>
              <a:t>April 8,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564ADF-03F5-4C5C-AEF4-8E22619794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0" r:id="rId2"/>
    <p:sldLayoutId id="2147484222" r:id="rId3"/>
    <p:sldLayoutId id="2147484219" r:id="rId4"/>
    <p:sldLayoutId id="2147484218" r:id="rId5"/>
    <p:sldLayoutId id="2147484217" r:id="rId6"/>
    <p:sldLayoutId id="2147484223" r:id="rId7"/>
    <p:sldLayoutId id="2147484216" r:id="rId8"/>
    <p:sldLayoutId id="2147484215" r:id="rId9"/>
    <p:sldLayoutId id="2147484214" r:id="rId10"/>
    <p:sldLayoutId id="2147484224" r:id="rId11"/>
  </p:sldLayoutIdLst>
  <p:hf sldNum="0" hdr="0" ftr="0" dt="0"/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Book Antiqua" pitchFamily="18" charset="0"/>
          <a:ea typeface="Tunga" pitchFamily="2"/>
          <a:cs typeface="Tunga" pitchFamily="2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1"/>
          <p:cNvSpPr>
            <a:spLocks noGrp="1"/>
          </p:cNvSpPr>
          <p:nvPr>
            <p:ph type="subTitle" idx="1"/>
          </p:nvPr>
        </p:nvSpPr>
        <p:spPr bwMode="auto">
          <a:xfrm>
            <a:off x="4248150" y="5338763"/>
            <a:ext cx="4130675" cy="946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MELISSA PAZ GLEN</a:t>
            </a:r>
          </a:p>
          <a:p>
            <a:pPr algn="r"/>
            <a:r>
              <a:rPr lang="en-US" smtClean="0">
                <a:solidFill>
                  <a:schemeClr val="tx1"/>
                </a:solidFill>
              </a:rPr>
              <a:t>R1 MEDICINA INTERNA</a:t>
            </a:r>
          </a:p>
          <a:p>
            <a:pPr algn="r"/>
            <a:r>
              <a:rPr lang="en-US" smtClean="0">
                <a:solidFill>
                  <a:schemeClr val="tx1"/>
                </a:solidFill>
              </a:rPr>
              <a:t>21 MARZO DEL 2013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7642" y="2647659"/>
            <a:ext cx="4186934" cy="86588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Gangrena</a:t>
            </a: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 de </a:t>
            </a:r>
            <a:r>
              <a:rPr lang="en-US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fournier</a:t>
            </a:r>
            <a:endParaRPr lang="en-US" sz="40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560887"/>
          </a:xfrm>
        </p:spPr>
        <p:txBody>
          <a:bodyPr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FASCITIS NECROTIZANTE POLIMICROBIANA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3366FF"/>
                </a:solidFill>
              </a:rPr>
              <a:t>CELULÍTIS SUBCUTÁNEA LIMITADA A FASCIAS MUSCULARES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3366FF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CON PRODUCCIÓN DE TÓXINAS QUE GENERAN UNA </a:t>
            </a:r>
            <a:r>
              <a:rPr lang="en-US" dirty="0"/>
              <a:t>ENDARTERITIS OBLITERATIVA </a:t>
            </a:r>
            <a:r>
              <a:rPr lang="en-US" dirty="0" smtClean="0"/>
              <a:t>POR MICROTROMBOSIS DE LA MICROVASCULATURA CUTÁNEA  CON NECROSIS Y GANGRENA DEL TEJIDO ADYACENTE 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AVANZANDO 2 -3 cm/h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dirty="0" smtClean="0"/>
              <a:t>QUE AFECTA:        GENITALES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PERINE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1/3 INF. DEL ABDOMEN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smtClean="0"/>
              <a:t>CON  ALTA MORTALIDAD  (67%)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103438"/>
            <a:ext cx="8229600" cy="40751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/>
              <a:t>Descrita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Baurienne</a:t>
            </a:r>
            <a:r>
              <a:rPr lang="en-US" dirty="0" smtClean="0"/>
              <a:t> en 1764 en un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gangrena</a:t>
            </a:r>
            <a:r>
              <a:rPr lang="en-US" dirty="0" smtClean="0"/>
              <a:t> </a:t>
            </a:r>
            <a:r>
              <a:rPr lang="en-US" dirty="0" err="1" smtClean="0"/>
              <a:t>escrotal</a:t>
            </a:r>
            <a:r>
              <a:rPr lang="en-US" dirty="0" smtClean="0"/>
              <a:t> </a:t>
            </a:r>
            <a:r>
              <a:rPr lang="en-US" dirty="0" err="1" smtClean="0"/>
              <a:t>letal</a:t>
            </a:r>
            <a:r>
              <a:rPr lang="en-US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Un </a:t>
            </a:r>
            <a:r>
              <a:rPr lang="en-US" dirty="0" err="1" smtClean="0"/>
              <a:t>siglo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en 1833 Jean Alfred Fournier, </a:t>
            </a:r>
            <a:r>
              <a:rPr lang="en-US" dirty="0" err="1" smtClean="0"/>
              <a:t>Dermatólogo</a:t>
            </a:r>
            <a:r>
              <a:rPr lang="en-US" dirty="0" smtClean="0"/>
              <a:t> Frances la describe en 5 </a:t>
            </a:r>
            <a:r>
              <a:rPr lang="en-US" dirty="0" err="1" smtClean="0"/>
              <a:t>jovenes</a:t>
            </a:r>
            <a:r>
              <a:rPr lang="en-U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¨</a:t>
            </a:r>
            <a:r>
              <a:rPr lang="en-US" i="1" dirty="0" smtClean="0"/>
              <a:t>Sind. </a:t>
            </a:r>
            <a:r>
              <a:rPr lang="en-US" i="1" dirty="0" err="1" smtClean="0"/>
              <a:t>Infeccioso</a:t>
            </a:r>
            <a:r>
              <a:rPr lang="en-US" i="1" dirty="0" smtClean="0"/>
              <a:t> en la </a:t>
            </a:r>
            <a:r>
              <a:rPr lang="en-US" i="1" dirty="0" err="1" smtClean="0"/>
              <a:t>piel</a:t>
            </a:r>
            <a:r>
              <a:rPr lang="en-US" i="1" dirty="0" smtClean="0"/>
              <a:t> del </a:t>
            </a:r>
            <a:r>
              <a:rPr lang="en-US" i="1" dirty="0" err="1" smtClean="0"/>
              <a:t>periné</a:t>
            </a:r>
            <a:r>
              <a:rPr lang="en-US" i="1" dirty="0" smtClean="0"/>
              <a:t> y </a:t>
            </a:r>
            <a:r>
              <a:rPr lang="en-US" i="1" dirty="0" err="1" smtClean="0"/>
              <a:t>genitales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afecta</a:t>
            </a:r>
            <a:r>
              <a:rPr lang="en-US" i="1" dirty="0" smtClean="0"/>
              <a:t> a hombres </a:t>
            </a:r>
            <a:r>
              <a:rPr lang="en-US" i="1" dirty="0" err="1" smtClean="0"/>
              <a:t>jóvenes</a:t>
            </a:r>
            <a:r>
              <a:rPr lang="en-US" i="1" dirty="0" smtClean="0"/>
              <a:t> y </a:t>
            </a:r>
            <a:r>
              <a:rPr lang="en-US" i="1" dirty="0" err="1" smtClean="0"/>
              <a:t>sanos</a:t>
            </a:r>
            <a:r>
              <a:rPr lang="en-US" i="1" dirty="0" smtClean="0"/>
              <a:t> de </a:t>
            </a:r>
            <a:r>
              <a:rPr lang="en-US" i="1" dirty="0" err="1" smtClean="0"/>
              <a:t>inicio</a:t>
            </a:r>
            <a:r>
              <a:rPr lang="en-US" i="1" dirty="0" smtClean="0"/>
              <a:t> </a:t>
            </a:r>
            <a:r>
              <a:rPr lang="en-US" i="1" dirty="0" err="1" smtClean="0"/>
              <a:t>súbito</a:t>
            </a:r>
            <a:r>
              <a:rPr lang="en-US" i="1" dirty="0" smtClean="0"/>
              <a:t>, </a:t>
            </a:r>
            <a:r>
              <a:rPr lang="en-US" i="1" dirty="0" err="1" smtClean="0"/>
              <a:t>evolución</a:t>
            </a:r>
            <a:r>
              <a:rPr lang="en-US" i="1" dirty="0" smtClean="0"/>
              <a:t> </a:t>
            </a:r>
            <a:r>
              <a:rPr lang="en-US" i="1" dirty="0" err="1" smtClean="0"/>
              <a:t>rápida</a:t>
            </a:r>
            <a:r>
              <a:rPr lang="en-US" i="1" dirty="0" smtClean="0"/>
              <a:t> </a:t>
            </a:r>
            <a:r>
              <a:rPr lang="en-US" i="1" dirty="0" err="1" smtClean="0"/>
              <a:t>hacia</a:t>
            </a:r>
            <a:r>
              <a:rPr lang="en-US" i="1" dirty="0" smtClean="0"/>
              <a:t> la </a:t>
            </a:r>
            <a:r>
              <a:rPr lang="en-US" i="1" dirty="0" err="1" smtClean="0"/>
              <a:t>gangrena</a:t>
            </a:r>
            <a:r>
              <a:rPr lang="en-US" i="1" dirty="0" smtClean="0"/>
              <a:t> y sin factor </a:t>
            </a:r>
            <a:r>
              <a:rPr lang="en-US" i="1" dirty="0" err="1" smtClean="0"/>
              <a:t>etiológico</a:t>
            </a:r>
            <a:r>
              <a:rPr lang="en-US" i="1" dirty="0" smtClean="0"/>
              <a:t> </a:t>
            </a:r>
            <a:r>
              <a:rPr lang="en-US" i="1" dirty="0" err="1" smtClean="0"/>
              <a:t>conocido</a:t>
            </a:r>
            <a:r>
              <a:rPr lang="en-US" i="1" dirty="0" smtClean="0"/>
              <a:t>¨</a:t>
            </a:r>
          </a:p>
          <a:p>
            <a:pPr algn="l" fontAlgn="auto">
              <a:spcAft>
                <a:spcPts val="0"/>
              </a:spcAft>
              <a:defRPr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_tradnl" dirty="0" smtClean="0"/>
          </a:p>
          <a:p>
            <a:pPr fontAlgn="auto">
              <a:spcAft>
                <a:spcPts val="0"/>
              </a:spcAft>
              <a:defRPr/>
            </a:pPr>
            <a:endParaRPr lang="es-ES_tradnl" dirty="0"/>
          </a:p>
          <a:p>
            <a:pPr fontAlgn="auto">
              <a:spcAft>
                <a:spcPts val="0"/>
              </a:spcAft>
              <a:defRPr/>
            </a:pPr>
            <a:endParaRPr lang="es-ES_tradnl" dirty="0" smtClean="0"/>
          </a:p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En </a:t>
            </a:r>
            <a:r>
              <a:rPr lang="es-ES_tradnl" dirty="0"/>
              <a:t>sus inicios la gangrena de </a:t>
            </a:r>
            <a:r>
              <a:rPr lang="es-ES_tradnl" dirty="0" err="1"/>
              <a:t>Fournier</a:t>
            </a:r>
            <a:r>
              <a:rPr lang="es-ES_tradnl" dirty="0"/>
              <a:t> fue descrita como una entidad idiopática, pero en la </a:t>
            </a:r>
            <a:r>
              <a:rPr lang="es-ES_tradnl" dirty="0" smtClean="0"/>
              <a:t>mayoría </a:t>
            </a:r>
            <a:r>
              <a:rPr lang="es-ES_tradnl" dirty="0"/>
              <a:t>de los casos una infección perianal, de vías </a:t>
            </a:r>
            <a:r>
              <a:rPr lang="es-ES_tradnl" dirty="0" smtClean="0"/>
              <a:t>urinarias </a:t>
            </a:r>
            <a:r>
              <a:rPr lang="es-ES_tradnl" dirty="0"/>
              <a:t>y trauma local o afección cutánea a ese nivel pueden ser </a:t>
            </a:r>
            <a:r>
              <a:rPr lang="es-ES_tradnl" dirty="0" smtClean="0"/>
              <a:t>identificadas.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INCIDENCIA</a:t>
            </a:r>
            <a:endParaRPr/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2517775" y="4084638"/>
            <a:ext cx="4108450" cy="3968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smtClean="0"/>
              <a:t>1 en 7.500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6663" y="4865688"/>
            <a:ext cx="6762750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l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Continua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siendo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rara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pero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Incidencia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esta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aumentando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en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una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población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envejecida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con mayor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prevalencia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de DM,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junto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emergentes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patógenos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r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esistentes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9763"/>
            <a:ext cx="8229600" cy="4970462"/>
          </a:xfrm>
        </p:spPr>
        <p:txBody>
          <a:bodyPr>
            <a:normAutofit fontScale="92500" lnSpcReduction="20000"/>
          </a:bodyPr>
          <a:lstStyle/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700" dirty="0" smtClean="0"/>
              <a:t>90% </a:t>
            </a:r>
            <a:r>
              <a:rPr lang="en-US" sz="1700" dirty="0" err="1" smtClean="0"/>
              <a:t>Debido</a:t>
            </a:r>
            <a:r>
              <a:rPr lang="en-US" sz="1700" dirty="0" smtClean="0"/>
              <a:t> a </a:t>
            </a:r>
            <a:r>
              <a:rPr lang="en-US" sz="1700" dirty="0" err="1" smtClean="0"/>
              <a:t>patología</a:t>
            </a:r>
            <a:r>
              <a:rPr lang="en-US" sz="1700" dirty="0" smtClean="0"/>
              <a:t> </a:t>
            </a:r>
            <a:r>
              <a:rPr lang="en-US" sz="1700" dirty="0" err="1" smtClean="0"/>
              <a:t>secundaría</a:t>
            </a:r>
            <a:r>
              <a:rPr lang="en-US" sz="1700" dirty="0" smtClean="0"/>
              <a:t>.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endParaRPr lang="en-US" sz="1700" dirty="0" smtClean="0"/>
          </a:p>
          <a:p>
            <a:pPr marL="342900" indent="-342900" algn="just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1700" dirty="0" smtClean="0"/>
              <a:t>Alt. GTU </a:t>
            </a:r>
            <a:r>
              <a:rPr lang="en-US" sz="1700" dirty="0" err="1" smtClean="0"/>
              <a:t>uretral</a:t>
            </a:r>
            <a:r>
              <a:rPr lang="en-US" sz="1700" dirty="0" smtClean="0"/>
              <a:t> </a:t>
            </a:r>
            <a:r>
              <a:rPr lang="en-US" sz="1700" dirty="0" err="1" smtClean="0"/>
              <a:t>subyacente</a:t>
            </a:r>
            <a:r>
              <a:rPr lang="en-US" sz="1700" dirty="0" smtClean="0"/>
              <a:t>: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 ITU, </a:t>
            </a:r>
            <a:r>
              <a:rPr lang="en-US" sz="1700" dirty="0" err="1" smtClean="0"/>
              <a:t>extravasación</a:t>
            </a:r>
            <a:r>
              <a:rPr lang="en-US" sz="1700" dirty="0" smtClean="0"/>
              <a:t> de </a:t>
            </a:r>
            <a:r>
              <a:rPr lang="en-US" sz="1700" dirty="0" err="1" smtClean="0"/>
              <a:t>orina</a:t>
            </a:r>
            <a:r>
              <a:rPr lang="en-US" sz="1700" dirty="0" smtClean="0"/>
              <a:t>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</a:t>
            </a:r>
            <a:r>
              <a:rPr lang="en-US" sz="1700" dirty="0" err="1" smtClean="0"/>
              <a:t>Patología</a:t>
            </a:r>
            <a:r>
              <a:rPr lang="en-US" sz="1700" dirty="0" smtClean="0"/>
              <a:t> </a:t>
            </a:r>
            <a:r>
              <a:rPr lang="en-US" sz="1700" dirty="0" err="1" smtClean="0"/>
              <a:t>anorectal</a:t>
            </a:r>
            <a:r>
              <a:rPr lang="en-US" sz="1700" dirty="0" smtClean="0"/>
              <a:t> </a:t>
            </a:r>
            <a:r>
              <a:rPr lang="en-US" sz="1700" dirty="0" err="1" smtClean="0"/>
              <a:t>inflamatoria</a:t>
            </a:r>
            <a:r>
              <a:rPr lang="en-US" sz="1700" dirty="0" smtClean="0"/>
              <a:t>/</a:t>
            </a:r>
            <a:r>
              <a:rPr lang="en-US" sz="1700" dirty="0" err="1" smtClean="0"/>
              <a:t>infecciosa</a:t>
            </a: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</a:t>
            </a:r>
            <a:r>
              <a:rPr lang="en-US" sz="1700" dirty="0" err="1" smtClean="0"/>
              <a:t>Tx</a:t>
            </a: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Lesion </a:t>
            </a:r>
            <a:r>
              <a:rPr lang="en-US" sz="1700" dirty="0" err="1" smtClean="0"/>
              <a:t>piel</a:t>
            </a:r>
            <a:r>
              <a:rPr lang="en-US" sz="1700" dirty="0" smtClean="0"/>
              <a:t> </a:t>
            </a:r>
            <a:r>
              <a:rPr lang="en-US" sz="1700" dirty="0" err="1" smtClean="0"/>
              <a:t>perianogenital</a:t>
            </a: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2A6D7D"/>
                </a:solidFill>
              </a:rPr>
              <a:t>2. </a:t>
            </a:r>
            <a:r>
              <a:rPr lang="en-US" sz="1700" dirty="0" err="1" smtClean="0"/>
              <a:t>Asociado</a:t>
            </a:r>
            <a:r>
              <a:rPr lang="en-US" sz="1700" dirty="0" smtClean="0"/>
              <a:t> a </a:t>
            </a:r>
            <a:r>
              <a:rPr lang="en-US" sz="1700" dirty="0" err="1" smtClean="0"/>
              <a:t>foco</a:t>
            </a:r>
            <a:r>
              <a:rPr lang="en-US" sz="1700" dirty="0" smtClean="0"/>
              <a:t> </a:t>
            </a:r>
            <a:r>
              <a:rPr lang="en-US" sz="1700" dirty="0" err="1" smtClean="0"/>
              <a:t>cutáneo</a:t>
            </a:r>
            <a:r>
              <a:rPr lang="en-US" sz="1700" dirty="0" smtClean="0"/>
              <a:t>:   </a:t>
            </a:r>
            <a:r>
              <a:rPr lang="en-US" sz="1700" dirty="0" err="1" smtClean="0"/>
              <a:t>Vasectomia</a:t>
            </a:r>
            <a:r>
              <a:rPr lang="en-US" sz="1700" dirty="0" smtClean="0"/>
              <a:t>, </a:t>
            </a:r>
            <a:r>
              <a:rPr lang="en-US" sz="1700" dirty="0" err="1" smtClean="0"/>
              <a:t>orquidectomia</a:t>
            </a:r>
            <a:r>
              <a:rPr lang="en-US" sz="1700" dirty="0" smtClean="0"/>
              <a:t>, </a:t>
            </a:r>
            <a:r>
              <a:rPr lang="en-US" sz="1700" dirty="0" err="1" smtClean="0"/>
              <a:t>herniorrafia</a:t>
            </a: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                                            piercing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2A6D7D"/>
                </a:solidFill>
              </a:rPr>
              <a:t>3. </a:t>
            </a:r>
            <a:r>
              <a:rPr lang="en-US" sz="1700" dirty="0" err="1" smtClean="0"/>
              <a:t>Niños</a:t>
            </a:r>
            <a:r>
              <a:rPr lang="en-US" sz="1700" dirty="0"/>
              <a:t>:</a:t>
            </a:r>
            <a:r>
              <a:rPr lang="en-US" sz="1700" dirty="0" smtClean="0"/>
              <a:t> </a:t>
            </a:r>
            <a:r>
              <a:rPr lang="en-US" sz="1700" dirty="0" err="1" smtClean="0"/>
              <a:t>Tx</a:t>
            </a:r>
            <a:r>
              <a:rPr lang="en-US" sz="1700" dirty="0" smtClean="0"/>
              <a:t>, </a:t>
            </a:r>
            <a:r>
              <a:rPr lang="en-US" sz="1700" dirty="0" err="1" smtClean="0"/>
              <a:t>circuncisión</a:t>
            </a:r>
            <a:r>
              <a:rPr lang="en-US" sz="1700" dirty="0" smtClean="0"/>
              <a:t>, </a:t>
            </a:r>
            <a:r>
              <a:rPr lang="en-US" sz="1700" dirty="0" err="1" smtClean="0"/>
              <a:t>picaduras</a:t>
            </a:r>
            <a:r>
              <a:rPr lang="en-US" sz="1700" dirty="0" smtClean="0"/>
              <a:t>, </a:t>
            </a:r>
            <a:r>
              <a:rPr lang="en-US" sz="1700" dirty="0" err="1" smtClean="0"/>
              <a:t>abscesos</a:t>
            </a:r>
            <a:r>
              <a:rPr lang="en-US" sz="1700" dirty="0" smtClean="0"/>
              <a:t> o </a:t>
            </a:r>
            <a:r>
              <a:rPr lang="en-US" sz="1700" dirty="0" err="1" smtClean="0"/>
              <a:t>infecciones</a:t>
            </a:r>
            <a:r>
              <a:rPr lang="en-US" sz="1700" dirty="0" smtClean="0"/>
              <a:t> </a:t>
            </a:r>
            <a:r>
              <a:rPr lang="en-US" sz="1700" dirty="0" err="1" smtClean="0"/>
              <a:t>Sistémicas</a:t>
            </a:r>
            <a:r>
              <a:rPr lang="en-US" sz="1700" dirty="0" smtClean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7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2A6D7D"/>
                </a:solidFill>
              </a:rPr>
              <a:t>4. </a:t>
            </a:r>
            <a:r>
              <a:rPr lang="en-US" sz="1700" dirty="0" err="1" smtClean="0"/>
              <a:t>Mujeres</a:t>
            </a:r>
            <a:r>
              <a:rPr lang="en-US" sz="1700" dirty="0" smtClean="0"/>
              <a:t>: </a:t>
            </a:r>
            <a:r>
              <a:rPr lang="en-US" sz="1700" dirty="0" err="1" smtClean="0"/>
              <a:t>Instrumentación</a:t>
            </a:r>
            <a:endParaRPr lang="en-US" sz="17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 smtClean="0"/>
              <a:t>                    </a:t>
            </a:r>
            <a:r>
              <a:rPr lang="en-US" sz="1700" dirty="0" err="1" smtClean="0"/>
              <a:t>Infecciones</a:t>
            </a:r>
            <a:r>
              <a:rPr lang="en-US" sz="1700" dirty="0" smtClean="0"/>
              <a:t> G.O: </a:t>
            </a:r>
            <a:r>
              <a:rPr lang="en-US" sz="1700" dirty="0" err="1" smtClean="0"/>
              <a:t>Bartolinitis</a:t>
            </a:r>
            <a:r>
              <a:rPr lang="en-US" sz="1700" dirty="0" smtClean="0"/>
              <a:t>, </a:t>
            </a:r>
            <a:r>
              <a:rPr lang="en-US" sz="1700" dirty="0" err="1" smtClean="0"/>
              <a:t>aborto</a:t>
            </a:r>
            <a:r>
              <a:rPr lang="en-US" sz="1700" dirty="0" smtClean="0"/>
              <a:t> </a:t>
            </a:r>
            <a:r>
              <a:rPr lang="en-US" sz="1700" dirty="0" err="1" smtClean="0"/>
              <a:t>séptico</a:t>
            </a:r>
            <a:r>
              <a:rPr lang="en-US" sz="1700" dirty="0" smtClean="0"/>
              <a:t>, </a:t>
            </a:r>
            <a:r>
              <a:rPr lang="en-US" sz="1700" dirty="0" err="1" smtClean="0"/>
              <a:t>episiotomia</a:t>
            </a:r>
            <a:r>
              <a:rPr lang="en-US" sz="1700" dirty="0" smtClean="0"/>
              <a:t>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                                            </a:t>
            </a:r>
            <a:r>
              <a:rPr lang="en-US" sz="1700" dirty="0" err="1" smtClean="0"/>
              <a:t>Histerectomia</a:t>
            </a:r>
            <a:r>
              <a:rPr lang="en-US" sz="1700" dirty="0" smtClean="0"/>
              <a:t>.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en-US" sz="1700" dirty="0" smtClean="0"/>
              <a:t>    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ETIOPATOGENIA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4" name="Picture 3" descr="ETIOLOGIA G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57875" y="294865"/>
            <a:ext cx="3327400" cy="62103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4022725" cy="4837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FACT DE RIESGO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INMUNOSUPRESIÓN</a:t>
            </a:r>
            <a:endParaRPr lang="en-US" sz="1800" dirty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DM       40 – 45%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DESNUTRICIÓN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ALCOHOLISMO CRÓNICO</a:t>
            </a:r>
            <a:endParaRPr lang="en-US" sz="1800" dirty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SENILIDAD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VIH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CANCER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FALLO RENAL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VASCULITIS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/>
              <a:t>INSTRUMENTACIÓN RECIENTE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22725" cy="46275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GERMENES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FLORA :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PIEL        URETRA      RECTO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GP        GN                  C. </a:t>
            </a:r>
            <a:r>
              <a:rPr lang="en-US" dirty="0" err="1" smtClean="0"/>
              <a:t>difficile</a:t>
            </a: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     </a:t>
            </a:r>
            <a:r>
              <a:rPr lang="en-US" dirty="0" err="1" smtClean="0"/>
              <a:t>Streptococus</a:t>
            </a:r>
            <a:r>
              <a:rPr lang="en-US" dirty="0" smtClean="0"/>
              <a:t>   B, </a:t>
            </a:r>
            <a:r>
              <a:rPr lang="en-US" dirty="0" err="1" smtClean="0"/>
              <a:t>Fragilis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Staphiloc</a:t>
            </a:r>
            <a:r>
              <a:rPr lang="en-US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err="1" smtClean="0"/>
              <a:t>Aerobios</a:t>
            </a:r>
            <a:r>
              <a:rPr lang="en-US" dirty="0" smtClean="0"/>
              <a:t>  GN  : E. Coli. 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err="1" smtClean="0"/>
              <a:t>Pseudomona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GP  :  S. </a:t>
            </a:r>
            <a:r>
              <a:rPr lang="en-US" dirty="0" err="1" smtClean="0"/>
              <a:t>Aureus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err="1" smtClean="0"/>
              <a:t>Epidermidis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predisposición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39913"/>
            <a:ext cx="8229600" cy="5072062"/>
          </a:xfrm>
        </p:spPr>
        <p:txBody>
          <a:bodyPr>
            <a:normAutofit fontScale="92500" lnSpcReduction="20000"/>
          </a:bodyPr>
          <a:lstStyle/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_tradnl" dirty="0" smtClean="0"/>
              <a:t>Las </a:t>
            </a:r>
            <a:r>
              <a:rPr lang="es-ES_tradnl" dirty="0"/>
              <a:t>bacterias </a:t>
            </a:r>
            <a:r>
              <a:rPr lang="es-ES_tradnl" dirty="0" smtClean="0"/>
              <a:t>Aerobias:  Agregación </a:t>
            </a:r>
            <a:r>
              <a:rPr lang="es-ES_tradnl" dirty="0"/>
              <a:t>plaquetaria y una aceleración de la coagulación a través de la fijación del </a:t>
            </a:r>
            <a:r>
              <a:rPr lang="es-ES_tradnl" dirty="0" smtClean="0"/>
              <a:t>C´.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s-ES_tradnl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s-ES_tradnl" dirty="0" smtClean="0"/>
              <a:t>Los Anaerobios </a:t>
            </a:r>
            <a:r>
              <a:rPr lang="es-ES_tradnl" dirty="0"/>
              <a:t>promueven la formación de </a:t>
            </a:r>
            <a:r>
              <a:rPr lang="es-ES_tradnl" dirty="0" smtClean="0"/>
              <a:t>coágulos </a:t>
            </a:r>
            <a:r>
              <a:rPr lang="es-ES_tradnl" dirty="0"/>
              <a:t>por otra vía con producción de una </a:t>
            </a:r>
            <a:r>
              <a:rPr lang="es-ES_tradnl" dirty="0" err="1" smtClean="0"/>
              <a:t>heparinása</a:t>
            </a:r>
            <a:r>
              <a:rPr lang="es-ES_tradnl" dirty="0"/>
              <a:t>. </a:t>
            </a:r>
            <a:endParaRPr lang="es-ES_tradnl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s-ES_tradnl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2A6D7D"/>
                </a:solidFill>
              </a:rPr>
              <a:t>-</a:t>
            </a:r>
            <a:r>
              <a:rPr lang="es-ES_tradnl" dirty="0" smtClean="0"/>
              <a:t> Los </a:t>
            </a:r>
            <a:r>
              <a:rPr lang="es-ES_tradnl" dirty="0" err="1"/>
              <a:t>Bacteroides</a:t>
            </a:r>
            <a:r>
              <a:rPr lang="es-ES_tradnl" dirty="0"/>
              <a:t> inhiben la fagocitosis y la destrucción de gérmenes </a:t>
            </a:r>
            <a:r>
              <a:rPr lang="es-ES_tradnl" dirty="0" err="1"/>
              <a:t>aeróbios</a:t>
            </a:r>
            <a:r>
              <a:rPr lang="es-ES_tradnl" dirty="0"/>
              <a:t>. </a:t>
            </a:r>
            <a:endParaRPr lang="es-ES_tradnl" dirty="0" smtClean="0"/>
          </a:p>
          <a:p>
            <a:pPr algn="l" fontAlgn="auto">
              <a:spcAft>
                <a:spcPts val="0"/>
              </a:spcAft>
              <a:defRPr/>
            </a:pPr>
            <a:endParaRPr lang="es-ES_tradnl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s-ES_tradnl" dirty="0"/>
              <a:t>F</a:t>
            </a:r>
            <a:r>
              <a:rPr lang="es-ES_tradnl" dirty="0" smtClean="0"/>
              <a:t>actores que explican </a:t>
            </a:r>
            <a:r>
              <a:rPr lang="es-ES_tradnl" dirty="0"/>
              <a:t>la característica </a:t>
            </a:r>
            <a:r>
              <a:rPr lang="es-ES_tradnl" dirty="0" err="1" smtClean="0"/>
              <a:t>endarterítis</a:t>
            </a:r>
            <a:r>
              <a:rPr lang="es-ES_tradnl" dirty="0" smtClean="0"/>
              <a:t> obliterante </a:t>
            </a:r>
            <a:r>
              <a:rPr lang="es-ES_tradnl" dirty="0"/>
              <a:t>con trombosis vascular observada en esta </a:t>
            </a:r>
            <a:r>
              <a:rPr lang="es-ES_tradnl" dirty="0" err="1"/>
              <a:t>fascitis</a:t>
            </a:r>
            <a:r>
              <a:rPr lang="es-ES_tradnl" dirty="0"/>
              <a:t> necrotizante que es responsable de la necrosis de tejido subcutáneo y gangrena de la piel</a:t>
            </a:r>
            <a:r>
              <a:rPr lang="es-ES_tradnl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es-ES_tradnl" dirty="0" smtClean="0"/>
          </a:p>
          <a:p>
            <a:pPr algn="l" fontAlgn="auto">
              <a:spcAft>
                <a:spcPts val="0"/>
              </a:spcAft>
              <a:defRPr/>
            </a:pP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r>
              <a:rPr lang="es-ES_tradnl" dirty="0" smtClean="0"/>
              <a:t>De </a:t>
            </a:r>
            <a:r>
              <a:rPr lang="es-ES_tradnl" dirty="0"/>
              <a:t>esta forma, </a:t>
            </a:r>
            <a:r>
              <a:rPr lang="es-ES_tradnl" dirty="0" smtClean="0"/>
              <a:t>la </a:t>
            </a:r>
            <a:r>
              <a:rPr lang="es-ES_tradnl" dirty="0"/>
              <a:t>combinación de </a:t>
            </a:r>
            <a:r>
              <a:rPr lang="es-ES_tradnl" dirty="0" smtClean="0"/>
              <a:t>organismos </a:t>
            </a:r>
            <a:r>
              <a:rPr lang="es-ES_tradnl" dirty="0"/>
              <a:t>relativamente no patogénicos y el estado </a:t>
            </a:r>
            <a:r>
              <a:rPr lang="es-ES_tradnl" dirty="0" smtClean="0"/>
              <a:t>inmunológico </a:t>
            </a:r>
            <a:r>
              <a:rPr lang="es-ES_tradnl" dirty="0"/>
              <a:t>del </a:t>
            </a:r>
            <a:r>
              <a:rPr lang="es-ES_tradnl" dirty="0" smtClean="0"/>
              <a:t>paciente resultan en una </a:t>
            </a:r>
            <a:r>
              <a:rPr lang="es-ES_tradnl" dirty="0"/>
              <a:t>infección destructiva .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etiopatogenia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131954" y="1921853"/>
          <a:ext cx="8840918" cy="467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etiopatogenia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9400" y="1676400"/>
            <a:ext cx="2343150" cy="19192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877050" y="1855788"/>
            <a:ext cx="20462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La Respuesta inflamatoria del paciente contribuye al FOM y muerte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4022725" cy="5121275"/>
          </a:xfrm>
        </p:spPr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INICIO INSIDIOSO,  … </a:t>
            </a:r>
            <a:r>
              <a:rPr lang="en-US" dirty="0" err="1" smtClean="0"/>
              <a:t>Días</a:t>
            </a:r>
            <a:r>
              <a:rPr lang="en-U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err="1" smtClean="0"/>
              <a:t>Sx</a:t>
            </a:r>
            <a:r>
              <a:rPr lang="en-US" dirty="0" smtClean="0"/>
              <a:t> </a:t>
            </a:r>
            <a:r>
              <a:rPr lang="en-US" dirty="0" err="1" smtClean="0"/>
              <a:t>perirectales</a:t>
            </a:r>
            <a:r>
              <a:rPr lang="en-US" dirty="0" smtClean="0"/>
              <a:t> y </a:t>
            </a:r>
            <a:r>
              <a:rPr lang="en-US" dirty="0" err="1" smtClean="0"/>
              <a:t>Prodromo</a:t>
            </a:r>
            <a:r>
              <a:rPr lang="en-US" dirty="0" smtClean="0"/>
              <a:t>  </a:t>
            </a:r>
            <a:r>
              <a:rPr lang="en-US" dirty="0" err="1" smtClean="0"/>
              <a:t>Inespecífico</a:t>
            </a:r>
            <a:r>
              <a:rPr lang="en-U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Edema, </a:t>
            </a:r>
            <a:r>
              <a:rPr lang="en-US" dirty="0" err="1" smtClean="0"/>
              <a:t>eritema</a:t>
            </a:r>
            <a:r>
              <a:rPr lang="en-US" dirty="0" smtClean="0"/>
              <a:t> de </a:t>
            </a:r>
            <a:r>
              <a:rPr lang="en-US" dirty="0" err="1" smtClean="0"/>
              <a:t>genitales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fiebre</a:t>
            </a:r>
            <a:r>
              <a:rPr lang="en-US" dirty="0" smtClean="0"/>
              <a:t> – dolor –</a:t>
            </a:r>
            <a:r>
              <a:rPr lang="en-US" dirty="0"/>
              <a:t> </a:t>
            </a:r>
            <a:r>
              <a:rPr lang="en-US" dirty="0" err="1" smtClean="0"/>
              <a:t>prurito</a:t>
            </a: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Endurecimiento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A6D7D"/>
                </a:solidFill>
              </a:rPr>
              <a:t>-</a:t>
            </a:r>
            <a:r>
              <a:rPr lang="en-US" dirty="0" smtClean="0"/>
              <a:t>  </a:t>
            </a:r>
            <a:r>
              <a:rPr lang="en-US" dirty="0" err="1" smtClean="0"/>
              <a:t>Fiebre</a:t>
            </a:r>
            <a:r>
              <a:rPr lang="en-US" dirty="0" smtClean="0"/>
              <a:t>, nauseas,  </a:t>
            </a:r>
            <a:r>
              <a:rPr lang="en-US" dirty="0" err="1" smtClean="0"/>
              <a:t>vómito</a:t>
            </a: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A6D7D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err="1" smtClean="0"/>
              <a:t>Lesión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 </a:t>
            </a:r>
            <a:r>
              <a:rPr lang="en-US" dirty="0" err="1" smtClean="0"/>
              <a:t>ulcera</a:t>
            </a:r>
            <a:r>
              <a:rPr lang="en-US" dirty="0" smtClean="0"/>
              <a:t> </a:t>
            </a:r>
            <a:r>
              <a:rPr lang="en-US" dirty="0" err="1" smtClean="0"/>
              <a:t>pequeña</a:t>
            </a:r>
            <a:r>
              <a:rPr lang="en-US" dirty="0" smtClean="0"/>
              <a:t> </a:t>
            </a:r>
            <a:r>
              <a:rPr lang="en-US" dirty="0" err="1" smtClean="0"/>
              <a:t>superf</a:t>
            </a:r>
            <a:r>
              <a:rPr lang="en-US" dirty="0" smtClean="0"/>
              <a:t>, dolorosa       37%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A6D7D"/>
                </a:solidFill>
              </a:rPr>
              <a:t>- </a:t>
            </a:r>
            <a:r>
              <a:rPr lang="en-US" dirty="0" smtClean="0"/>
              <a:t>Dolor: No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Neurop</a:t>
            </a:r>
            <a:r>
              <a:rPr lang="en-US" dirty="0" smtClean="0"/>
              <a:t> DM</a:t>
            </a: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22725" cy="30765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TRANSCURRIDOS 24 </a:t>
            </a:r>
            <a:r>
              <a:rPr lang="en-US" dirty="0" err="1" smtClean="0"/>
              <a:t>horas</a:t>
            </a:r>
            <a:r>
              <a:rPr lang="en-U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           Necrosis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        </a:t>
            </a:r>
            <a:r>
              <a:rPr lang="en-US" dirty="0" err="1" smtClean="0"/>
              <a:t>Crepitación</a:t>
            </a:r>
            <a:r>
              <a:rPr lang="en-US" dirty="0" smtClean="0"/>
              <a:t>          </a:t>
            </a:r>
            <a:r>
              <a:rPr lang="en-US" sz="1500" dirty="0" smtClean="0"/>
              <a:t>ENF.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        </a:t>
            </a:r>
            <a:r>
              <a:rPr lang="en-US" dirty="0" err="1" smtClean="0"/>
              <a:t>Olor</a:t>
            </a:r>
            <a:r>
              <a:rPr lang="en-US" dirty="0" smtClean="0"/>
              <a:t> </a:t>
            </a:r>
            <a:r>
              <a:rPr lang="en-US" dirty="0" err="1" smtClean="0"/>
              <a:t>fétido</a:t>
            </a:r>
            <a:r>
              <a:rPr lang="en-US" dirty="0" smtClean="0"/>
              <a:t>        </a:t>
            </a:r>
            <a:r>
              <a:rPr lang="en-US" sz="1500" dirty="0" smtClean="0"/>
              <a:t>AVANZADA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</a:t>
            </a:r>
            <a:r>
              <a:rPr lang="en-US" dirty="0" err="1" smtClean="0"/>
              <a:t>Exudado</a:t>
            </a:r>
            <a:r>
              <a:rPr lang="en-US" dirty="0" smtClean="0"/>
              <a:t> </a:t>
            </a:r>
            <a:r>
              <a:rPr lang="en-US" dirty="0" err="1" smtClean="0"/>
              <a:t>serosanguinolento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oscuro</a:t>
            </a:r>
            <a:r>
              <a:rPr lang="en-US" dirty="0" smtClean="0"/>
              <a:t>  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</a:t>
            </a:r>
            <a:r>
              <a:rPr lang="en-US" dirty="0" err="1" smtClean="0"/>
              <a:t>Escalofrios</a:t>
            </a:r>
            <a:r>
              <a:rPr lang="en-US" dirty="0" smtClean="0"/>
              <a:t> y </a:t>
            </a:r>
            <a:r>
              <a:rPr lang="en-US" dirty="0" err="1" smtClean="0"/>
              <a:t>postración</a:t>
            </a:r>
            <a:r>
              <a:rPr lang="en-US" dirty="0" smtClean="0"/>
              <a:t>  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CLÍNICA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784600" y="5319713"/>
            <a:ext cx="5116513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PROGRESIÓN :  Alt.  Hidroelectrolíticas</a:t>
            </a:r>
          </a:p>
          <a:p>
            <a:r>
              <a:rPr lang="en-US">
                <a:latin typeface="Book Antiqua" pitchFamily="18" charset="0"/>
              </a:rPr>
              <a:t>                               Sepsis      -        Alt. conciencia </a:t>
            </a:r>
          </a:p>
          <a:p>
            <a:r>
              <a:rPr lang="en-US">
                <a:latin typeface="Book Antiqua" pitchFamily="18" charset="0"/>
              </a:rPr>
              <a:t>                              Coagulopatía   FOM</a:t>
            </a:r>
          </a:p>
          <a:p>
            <a:r>
              <a:rPr lang="en-US">
                <a:latin typeface="Book Antiqua" pitchFamily="18" charset="0"/>
              </a:rPr>
              <a:t>                              Shock y muerte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142163" y="2820988"/>
            <a:ext cx="280987" cy="511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3794125"/>
            <a:ext cx="1698625" cy="660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314700" y="3910013"/>
            <a:ext cx="1281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Equímosis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TO ESTRELLA GF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1706" b="-31706"/>
          <a:stretch>
            <a:fillRect/>
          </a:stretch>
        </p:blipFill>
        <p:spPr bwMode="auto">
          <a:xfrm>
            <a:off x="825500" y="2027238"/>
            <a:ext cx="7124700" cy="3862387"/>
          </a:xfrm>
          <a:ln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SESION DE IMAGENES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6" name="Picture 5" descr="GF MUJ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1219200"/>
            <a:ext cx="48895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F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222375"/>
            <a:ext cx="8297862" cy="4667250"/>
          </a:xfrm>
          <a:prstGeom prst="rect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 descr="GF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982663"/>
            <a:ext cx="8721725" cy="4906962"/>
          </a:xfrm>
          <a:prstGeom prst="rect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 descr="last gf imag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0900" y="1222048"/>
            <a:ext cx="4284133" cy="407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9225" y="1533525"/>
            <a:ext cx="8823325" cy="4816475"/>
          </a:xfrm>
        </p:spPr>
        <p:txBody>
          <a:bodyPr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n-US" sz="56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56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sz="5600" dirty="0" smtClean="0"/>
              <a:t>- </a:t>
            </a:r>
            <a:r>
              <a:rPr lang="en-US" sz="4800" dirty="0" smtClean="0"/>
              <a:t>Hombre 69 </a:t>
            </a:r>
            <a:r>
              <a:rPr lang="en-US" sz="4800" dirty="0" err="1" smtClean="0"/>
              <a:t>años</a:t>
            </a:r>
            <a:endParaRPr lang="en-US" sz="4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 smtClean="0"/>
              <a:t>- Ex </a:t>
            </a:r>
            <a:r>
              <a:rPr lang="en-US" sz="4800" dirty="0" err="1" smtClean="0"/>
              <a:t>fumador</a:t>
            </a:r>
            <a:r>
              <a:rPr lang="en-US" sz="4800" dirty="0" smtClean="0"/>
              <a:t> /ENOL  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4800" dirty="0" smtClean="0"/>
              <a:t>HTA, DLP, DM2 en </a:t>
            </a:r>
            <a:r>
              <a:rPr lang="en-US" sz="4800" dirty="0" err="1" smtClean="0"/>
              <a:t>tto</a:t>
            </a:r>
            <a:r>
              <a:rPr lang="en-US" sz="4800" dirty="0" smtClean="0"/>
              <a:t> con ADO´s. Mal control.  HbA1c Dec/12: 6.4%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endParaRPr lang="en-US" sz="4800" dirty="0" smtClean="0"/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4800" dirty="0" smtClean="0"/>
              <a:t>ICC </a:t>
            </a:r>
            <a:r>
              <a:rPr lang="en-US" sz="4800" dirty="0" err="1" smtClean="0"/>
              <a:t>secundaría</a:t>
            </a:r>
            <a:r>
              <a:rPr lang="en-US" sz="4800" dirty="0" smtClean="0"/>
              <a:t> a MIOCARDIOPATÍA DILATADA. </a:t>
            </a:r>
            <a:r>
              <a:rPr lang="en-US" sz="4800" dirty="0" err="1" smtClean="0"/>
              <a:t>Diagnósticada</a:t>
            </a:r>
            <a:r>
              <a:rPr lang="en-US" sz="4800" dirty="0" smtClean="0"/>
              <a:t> en </a:t>
            </a:r>
            <a:r>
              <a:rPr lang="en-US" sz="4800" dirty="0" err="1" smtClean="0"/>
              <a:t>Dic</a:t>
            </a:r>
            <a:r>
              <a:rPr lang="en-US" sz="4800" dirty="0" smtClean="0"/>
              <a:t>/03 en el H. </a:t>
            </a:r>
            <a:r>
              <a:rPr lang="en-US" sz="4800" dirty="0" err="1" smtClean="0"/>
              <a:t>Terrasa</a:t>
            </a:r>
            <a:r>
              <a:rPr lang="en-US" sz="4800" dirty="0"/>
              <a:t> </a:t>
            </a:r>
            <a:r>
              <a:rPr lang="en-US" sz="4800" dirty="0" smtClean="0"/>
              <a:t>a </a:t>
            </a:r>
            <a:r>
              <a:rPr lang="en-US" sz="4800" dirty="0" err="1" smtClean="0"/>
              <a:t>raíz</a:t>
            </a:r>
            <a:r>
              <a:rPr lang="en-US" sz="4800" dirty="0" smtClean="0"/>
              <a:t> de  </a:t>
            </a:r>
            <a:r>
              <a:rPr lang="en-US" sz="4800" dirty="0" err="1" smtClean="0"/>
              <a:t>ingreso</a:t>
            </a:r>
            <a:r>
              <a:rPr lang="en-US" sz="4800" dirty="0" smtClean="0"/>
              <a:t> </a:t>
            </a:r>
            <a:r>
              <a:rPr lang="en-US" sz="4800" dirty="0" err="1" smtClean="0"/>
              <a:t>por</a:t>
            </a:r>
            <a:r>
              <a:rPr lang="en-US" sz="4800" dirty="0" smtClean="0"/>
              <a:t> </a:t>
            </a:r>
            <a:r>
              <a:rPr lang="en-US" sz="4800" dirty="0" err="1" smtClean="0"/>
              <a:t>disnea</a:t>
            </a:r>
            <a:r>
              <a:rPr lang="en-US" sz="4800" dirty="0" smtClean="0"/>
              <a:t>. Se </a:t>
            </a:r>
            <a:r>
              <a:rPr lang="en-US" sz="4800" dirty="0" err="1" smtClean="0"/>
              <a:t>realizó</a:t>
            </a:r>
            <a:r>
              <a:rPr lang="en-US" sz="4800" dirty="0" smtClean="0"/>
              <a:t> KT </a:t>
            </a:r>
            <a:r>
              <a:rPr lang="en-US" sz="4800" dirty="0" err="1" smtClean="0"/>
              <a:t>que</a:t>
            </a:r>
            <a:r>
              <a:rPr lang="en-US" sz="4800" dirty="0" smtClean="0"/>
              <a:t> </a:t>
            </a:r>
            <a:r>
              <a:rPr lang="en-US" sz="4800" dirty="0" err="1" smtClean="0"/>
              <a:t>descartó</a:t>
            </a:r>
            <a:r>
              <a:rPr lang="en-US" sz="4800" dirty="0" smtClean="0"/>
              <a:t> </a:t>
            </a:r>
            <a:r>
              <a:rPr lang="en-US" sz="4800" dirty="0" err="1" smtClean="0"/>
              <a:t>causa</a:t>
            </a:r>
            <a:r>
              <a:rPr lang="en-US" sz="4800" dirty="0" smtClean="0"/>
              <a:t> </a:t>
            </a:r>
            <a:r>
              <a:rPr lang="en-US" sz="4800" dirty="0" err="1" smtClean="0"/>
              <a:t>isquémica</a:t>
            </a:r>
            <a:r>
              <a:rPr lang="en-US" sz="4800" dirty="0" smtClean="0"/>
              <a:t>. Prob. </a:t>
            </a:r>
            <a:r>
              <a:rPr lang="is-IS" sz="4800" dirty="0" smtClean="0"/>
              <a:t>Ó</a:t>
            </a:r>
            <a:r>
              <a:rPr lang="en-US" sz="4800" dirty="0" err="1" smtClean="0"/>
              <a:t>rigen</a:t>
            </a:r>
            <a:r>
              <a:rPr lang="en-US" sz="4800" dirty="0" smtClean="0"/>
              <a:t> </a:t>
            </a:r>
            <a:r>
              <a:rPr lang="en-US" sz="4800" dirty="0" err="1" smtClean="0"/>
              <a:t>enólico</a:t>
            </a:r>
            <a:r>
              <a:rPr lang="en-US" sz="4800" dirty="0" smtClean="0"/>
              <a:t>.</a:t>
            </a:r>
            <a:r>
              <a:rPr lang="en-US" sz="4800" dirty="0"/>
              <a:t> </a:t>
            </a:r>
            <a:r>
              <a:rPr lang="en-US" sz="4800" dirty="0" err="1"/>
              <a:t>Disnea</a:t>
            </a:r>
            <a:r>
              <a:rPr lang="en-US" sz="4800" dirty="0"/>
              <a:t> a </a:t>
            </a:r>
            <a:r>
              <a:rPr lang="en-US" sz="4800" dirty="0" err="1"/>
              <a:t>moderados</a:t>
            </a:r>
            <a:r>
              <a:rPr lang="en-US" sz="4800" dirty="0"/>
              <a:t> – </a:t>
            </a:r>
            <a:r>
              <a:rPr lang="en-US" sz="4800" dirty="0" err="1"/>
              <a:t>grandes</a:t>
            </a:r>
            <a:r>
              <a:rPr lang="en-US" sz="4800" dirty="0"/>
              <a:t> </a:t>
            </a:r>
            <a:r>
              <a:rPr lang="en-US" sz="4800" dirty="0" err="1"/>
              <a:t>esfuerzos</a:t>
            </a:r>
            <a:r>
              <a:rPr lang="en-US" sz="4800" dirty="0"/>
              <a:t>. NYHA </a:t>
            </a:r>
            <a:r>
              <a:rPr lang="en-US" sz="4800" dirty="0" smtClean="0"/>
              <a:t>II. </a:t>
            </a:r>
            <a:r>
              <a:rPr lang="en-US" sz="4800" dirty="0" err="1" smtClean="0"/>
              <a:t>Sigue</a:t>
            </a:r>
            <a:r>
              <a:rPr lang="en-US" sz="4800" dirty="0" smtClean="0"/>
              <a:t> </a:t>
            </a:r>
            <a:r>
              <a:rPr lang="en-US" sz="4800" dirty="0" err="1" smtClean="0"/>
              <a:t>controles</a:t>
            </a:r>
            <a:r>
              <a:rPr lang="en-US" sz="4800" dirty="0" smtClean="0"/>
              <a:t> CCEE </a:t>
            </a:r>
            <a:r>
              <a:rPr lang="en-US" sz="4800" dirty="0" err="1" smtClean="0"/>
              <a:t>Cardiología</a:t>
            </a:r>
            <a:r>
              <a:rPr lang="en-US" sz="4800" dirty="0" smtClean="0"/>
              <a:t>.</a:t>
            </a:r>
            <a:endParaRPr lang="en-US" sz="4800" dirty="0"/>
          </a:p>
          <a:p>
            <a:pPr algn="just" fontAlgn="auto">
              <a:spcAft>
                <a:spcPts val="0"/>
              </a:spcAft>
              <a:defRPr/>
            </a:pPr>
            <a:endParaRPr lang="ca-ES" sz="4800" dirty="0" smtClean="0"/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ca-ES" sz="4800" dirty="0" smtClean="0"/>
              <a:t>EPOC MUY SEVERO en </a:t>
            </a:r>
            <a:r>
              <a:rPr lang="ca-ES" sz="4800" dirty="0" err="1" smtClean="0"/>
              <a:t>tto</a:t>
            </a:r>
            <a:r>
              <a:rPr lang="ca-ES" sz="4800" dirty="0" smtClean="0"/>
              <a:t> con BD. PFR Dic/03:  </a:t>
            </a:r>
            <a:r>
              <a:rPr lang="ca-ES" sz="4800" dirty="0"/>
              <a:t>FVC 39%, FEV1 23%, IT 44%. </a:t>
            </a:r>
            <a:endParaRPr lang="ca-ES" sz="4800" dirty="0" smtClean="0"/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4800" dirty="0" smtClean="0"/>
              <a:t>I</a:t>
            </a:r>
            <a:r>
              <a:rPr lang="ca-ES" sz="4800" dirty="0" smtClean="0"/>
              <a:t>RC no estudiada  con Cr </a:t>
            </a:r>
            <a:r>
              <a:rPr lang="ca-ES" sz="4800" dirty="0" err="1" smtClean="0"/>
              <a:t>habituales</a:t>
            </a:r>
            <a:r>
              <a:rPr lang="ca-ES" sz="4800" dirty="0" smtClean="0"/>
              <a:t> de 2. En control por CAP.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endParaRPr lang="ca-ES" sz="4800" dirty="0"/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4800" dirty="0" err="1" smtClean="0"/>
              <a:t>Ú</a:t>
            </a:r>
            <a:r>
              <a:rPr lang="ca-ES" sz="4800" dirty="0" err="1" smtClean="0"/>
              <a:t>ltima</a:t>
            </a:r>
            <a:r>
              <a:rPr lang="ca-ES" sz="4800" dirty="0" smtClean="0"/>
              <a:t> </a:t>
            </a:r>
            <a:r>
              <a:rPr lang="ca-ES" sz="4800" dirty="0" err="1" smtClean="0"/>
              <a:t>asistencia</a:t>
            </a:r>
            <a:r>
              <a:rPr lang="ca-ES" sz="4800" dirty="0" smtClean="0"/>
              <a:t> a UCIES</a:t>
            </a:r>
            <a:r>
              <a:rPr lang="ca-ES" sz="4800" dirty="0"/>
              <a:t> </a:t>
            </a:r>
            <a:r>
              <a:rPr lang="ca-ES" sz="4800" dirty="0" smtClean="0"/>
              <a:t> </a:t>
            </a:r>
            <a:r>
              <a:rPr lang="ca-ES" sz="4800" dirty="0" err="1"/>
              <a:t>E</a:t>
            </a:r>
            <a:r>
              <a:rPr lang="ca-ES" sz="4800" dirty="0" err="1" smtClean="0"/>
              <a:t>nero</a:t>
            </a:r>
            <a:r>
              <a:rPr lang="ca-ES" sz="4800" dirty="0" smtClean="0"/>
              <a:t>/2011 por </a:t>
            </a:r>
            <a:r>
              <a:rPr lang="ca-ES" sz="4800" dirty="0" err="1" smtClean="0"/>
              <a:t>hipoglicemia</a:t>
            </a:r>
            <a:r>
              <a:rPr lang="ca-ES" sz="4800" dirty="0" smtClean="0"/>
              <a:t> en </a:t>
            </a:r>
            <a:r>
              <a:rPr lang="ca-ES" sz="4800" dirty="0" err="1" smtClean="0"/>
              <a:t>contexto</a:t>
            </a:r>
            <a:r>
              <a:rPr lang="ca-ES" sz="4800" dirty="0" smtClean="0"/>
              <a:t> de </a:t>
            </a:r>
            <a:r>
              <a:rPr lang="ca-ES" sz="4800" dirty="0" err="1" smtClean="0"/>
              <a:t>baja</a:t>
            </a:r>
            <a:r>
              <a:rPr lang="ca-ES" sz="4800" dirty="0" smtClean="0"/>
              <a:t> ingesta.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endParaRPr lang="ca-ES" sz="4800" dirty="0"/>
          </a:p>
          <a:p>
            <a:pPr algn="just" fontAlgn="auto">
              <a:spcAft>
                <a:spcPts val="0"/>
              </a:spcAft>
              <a:defRPr/>
            </a:pPr>
            <a:r>
              <a:rPr lang="ca-ES" sz="4800" dirty="0" err="1" smtClean="0"/>
              <a:t>Tratamiento</a:t>
            </a:r>
            <a:r>
              <a:rPr lang="ca-ES" sz="4800" dirty="0" smtClean="0"/>
              <a:t> Habitual:       </a:t>
            </a:r>
            <a:r>
              <a:rPr lang="ca-ES" sz="4800" dirty="0" err="1" smtClean="0"/>
              <a:t>Pioglitazona</a:t>
            </a:r>
            <a:r>
              <a:rPr lang="ca-ES" sz="4800" dirty="0" smtClean="0"/>
              <a:t>, </a:t>
            </a:r>
            <a:r>
              <a:rPr lang="ca-ES" sz="4800" dirty="0" err="1" smtClean="0"/>
              <a:t>glimepirida</a:t>
            </a:r>
            <a:r>
              <a:rPr lang="ca-ES" sz="4800" dirty="0" smtClean="0"/>
              <a:t>, </a:t>
            </a:r>
            <a:r>
              <a:rPr lang="ca-ES" sz="4800" dirty="0" err="1"/>
              <a:t>E</a:t>
            </a:r>
            <a:r>
              <a:rPr lang="ca-ES" sz="4800" dirty="0" err="1" smtClean="0"/>
              <a:t>nalapril</a:t>
            </a:r>
            <a:r>
              <a:rPr lang="ca-ES" sz="4800" dirty="0" smtClean="0"/>
              <a:t>, </a:t>
            </a:r>
            <a:r>
              <a:rPr lang="ca-ES" sz="4800" dirty="0" err="1" smtClean="0"/>
              <a:t>Carvedidol</a:t>
            </a:r>
            <a:r>
              <a:rPr lang="ca-ES" sz="4800" dirty="0" smtClean="0"/>
              <a:t>,  </a:t>
            </a:r>
            <a:r>
              <a:rPr lang="ca-ES" sz="4800" dirty="0" err="1"/>
              <a:t>S</a:t>
            </a:r>
            <a:r>
              <a:rPr lang="ca-ES" sz="4800" dirty="0" err="1" smtClean="0"/>
              <a:t>eguril</a:t>
            </a:r>
            <a:r>
              <a:rPr lang="ca-ES" sz="4800" dirty="0" smtClean="0"/>
              <a:t>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a-ES" sz="4800" dirty="0"/>
              <a:t> </a:t>
            </a:r>
            <a:r>
              <a:rPr lang="ca-ES" sz="4800" dirty="0" smtClean="0"/>
              <a:t>                                           </a:t>
            </a:r>
            <a:r>
              <a:rPr lang="ca-ES" sz="4800" dirty="0" err="1"/>
              <a:t>S</a:t>
            </a:r>
            <a:r>
              <a:rPr lang="ca-ES" sz="4800" dirty="0" err="1" smtClean="0"/>
              <a:t>imvastatina</a:t>
            </a:r>
            <a:r>
              <a:rPr lang="ca-ES" sz="4800" dirty="0" smtClean="0"/>
              <a:t>, </a:t>
            </a:r>
            <a:r>
              <a:rPr lang="ca-ES" sz="4800" dirty="0" err="1" smtClean="0"/>
              <a:t>Plusvent</a:t>
            </a:r>
            <a:r>
              <a:rPr lang="ca-ES" sz="4800" dirty="0" smtClean="0"/>
              <a:t>, </a:t>
            </a:r>
            <a:r>
              <a:rPr lang="ca-ES" sz="4800" dirty="0" err="1"/>
              <a:t>A</a:t>
            </a:r>
            <a:r>
              <a:rPr lang="ca-ES" sz="4800" dirty="0" err="1" smtClean="0"/>
              <a:t>lopurinol</a:t>
            </a:r>
            <a:r>
              <a:rPr lang="ca-ES" sz="4800" dirty="0" smtClean="0"/>
              <a:t>, </a:t>
            </a:r>
            <a:r>
              <a:rPr lang="ca-ES" sz="4800" dirty="0" err="1" smtClean="0"/>
              <a:t>Omeprazol</a:t>
            </a:r>
            <a:endParaRPr lang="ca-ES" sz="4800" dirty="0" smtClean="0"/>
          </a:p>
          <a:p>
            <a:pPr algn="just" fontAlgn="auto">
              <a:spcAft>
                <a:spcPts val="0"/>
              </a:spcAft>
              <a:defRPr/>
            </a:pPr>
            <a:endParaRPr lang="ca-ES" sz="4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ca-ES" sz="4800" dirty="0" smtClean="0"/>
              <a:t>E. BASAL: </a:t>
            </a:r>
            <a:r>
              <a:rPr lang="ca-ES" sz="4800" dirty="0" err="1" smtClean="0"/>
              <a:t>FFSSconservadas</a:t>
            </a:r>
            <a:r>
              <a:rPr lang="ca-ES" sz="4800" dirty="0" smtClean="0"/>
              <a:t> Casado, no </a:t>
            </a:r>
            <a:r>
              <a:rPr lang="ca-ES" sz="4800" dirty="0" err="1" smtClean="0"/>
              <a:t>sale</a:t>
            </a:r>
            <a:r>
              <a:rPr lang="ca-ES" sz="4800" dirty="0" smtClean="0"/>
              <a:t> a la </a:t>
            </a:r>
            <a:r>
              <a:rPr lang="ca-ES" sz="4800" dirty="0" err="1" smtClean="0"/>
              <a:t>calle</a:t>
            </a:r>
            <a:r>
              <a:rPr lang="ca-ES" sz="4800" dirty="0" smtClean="0"/>
              <a:t>, camina </a:t>
            </a:r>
            <a:r>
              <a:rPr lang="ca-ES" sz="4800" dirty="0" err="1" smtClean="0"/>
              <a:t>cortos</a:t>
            </a:r>
            <a:r>
              <a:rPr lang="ca-ES" sz="4800" dirty="0" smtClean="0"/>
              <a:t> </a:t>
            </a:r>
            <a:r>
              <a:rPr lang="ca-ES" sz="4800" dirty="0" err="1" smtClean="0"/>
              <a:t>trayectos</a:t>
            </a:r>
            <a:r>
              <a:rPr lang="ca-ES" sz="4800" dirty="0" smtClean="0"/>
              <a:t> en casa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a-ES" sz="4800" dirty="0"/>
              <a:t> </a:t>
            </a:r>
            <a:r>
              <a:rPr lang="ca-ES" sz="4800" dirty="0" smtClean="0"/>
              <a:t>                . </a:t>
            </a:r>
            <a:r>
              <a:rPr lang="ca-ES" sz="4800" dirty="0" err="1" smtClean="0"/>
              <a:t>Dep</a:t>
            </a:r>
            <a:r>
              <a:rPr lang="ca-ES" sz="4800" dirty="0" smtClean="0"/>
              <a:t>. </a:t>
            </a:r>
            <a:r>
              <a:rPr lang="en-US" sz="4800" dirty="0" smtClean="0"/>
              <a:t>P</a:t>
            </a:r>
            <a:r>
              <a:rPr lang="ca-ES" sz="4800" dirty="0" err="1" smtClean="0"/>
              <a:t>arcial</a:t>
            </a:r>
            <a:r>
              <a:rPr lang="ca-ES" sz="4800" dirty="0" smtClean="0"/>
              <a:t> para ABVD (</a:t>
            </a:r>
            <a:r>
              <a:rPr lang="ca-ES" sz="4800" dirty="0" err="1" smtClean="0"/>
              <a:t>Lavarse</a:t>
            </a:r>
            <a:r>
              <a:rPr lang="ca-ES" sz="4800" dirty="0"/>
              <a:t>)</a:t>
            </a:r>
            <a:endParaRPr lang="es-ES_tradnl" sz="4800" dirty="0"/>
          </a:p>
          <a:p>
            <a:pPr algn="just" fontAlgn="auto">
              <a:spcAft>
                <a:spcPts val="0"/>
              </a:spcAft>
              <a:defRPr/>
            </a:pPr>
            <a:endParaRPr lang="ca-ES" sz="4800" dirty="0" smtClean="0"/>
          </a:p>
          <a:p>
            <a:pPr algn="just" fontAlgn="auto">
              <a:spcAft>
                <a:spcPts val="0"/>
              </a:spcAft>
              <a:defRPr/>
            </a:pPr>
            <a:endParaRPr lang="ca-ES" sz="4800" dirty="0" smtClean="0"/>
          </a:p>
          <a:p>
            <a:pPr algn="just" fontAlgn="auto">
              <a:spcAft>
                <a:spcPts val="0"/>
              </a:spcAft>
              <a:defRPr/>
            </a:pPr>
            <a:endParaRPr lang="ca-ES" sz="4800" dirty="0"/>
          </a:p>
          <a:p>
            <a:pPr algn="just" fontAlgn="auto">
              <a:spcAft>
                <a:spcPts val="0"/>
              </a:spcAft>
              <a:defRPr/>
            </a:pPr>
            <a:r>
              <a:rPr lang="ca-ES" sz="4800" dirty="0"/>
              <a:t/>
            </a:r>
            <a:br>
              <a:rPr lang="ca-ES" sz="4800" dirty="0"/>
            </a:br>
            <a:r>
              <a:rPr lang="ca-ES" sz="4000" dirty="0"/>
              <a:t/>
            </a:r>
            <a:br>
              <a:rPr lang="ca-ES" sz="4000" dirty="0"/>
            </a:br>
            <a:endParaRPr lang="en-US" sz="40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  <a:p>
            <a:pPr algn="just" fontAlgn="auto">
              <a:spcAft>
                <a:spcPts val="0"/>
              </a:spcAft>
              <a:defRPr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CASO CLÍNICO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DIAGNÓSTICO</a:t>
            </a:r>
            <a:endParaRPr/>
          </a:p>
        </p:txBody>
      </p:sp>
      <p:sp>
        <p:nvSpPr>
          <p:cNvPr id="33794" name="Subtitle 2"/>
          <p:cNvSpPr>
            <a:spLocks noGrp="1"/>
          </p:cNvSpPr>
          <p:nvPr>
            <p:ph type="subTitle" idx="1"/>
          </p:nvPr>
        </p:nvSpPr>
        <p:spPr>
          <a:xfrm>
            <a:off x="2517775" y="4084638"/>
            <a:ext cx="4108450" cy="3968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sz="2800" smtClean="0"/>
              <a:t>CLÍNICO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EDEMA Y CELULITIS ESCROTAL, ERISIPELA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EPIDIDIMITIS, ORQUITIS BALANOPOSTITIS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ABSCESOS PERIRECTALES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TORSIÓN TESTICULAR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HEMATOMAS TESTICULARES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TUMORES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FX TESTICULAR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DIAGNÓSTICO DIFERENCIAL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517650" y="5245100"/>
            <a:ext cx="5954713" cy="1055688"/>
          </a:xfrm>
          <a:prstGeom prst="round2Diag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 fontScale="92500" lnSpcReduction="20000"/>
          </a:bodyPr>
          <a:lstStyle/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LEUCOCITOSIS CON DESVIACIÓN A LA IZQUIERDA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HIPERGLICEMIA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ACIDOSIS METABÓLICA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ALT. FUNCIÓN RENAL: FALLO RENAL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CARACTERISTICAMENTE ALT. DE LA COAGULACIÓN.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              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Perfil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, EAB, </a:t>
            </a:r>
            <a:r>
              <a:rPr lang="en-US" dirty="0" err="1" smtClean="0"/>
              <a:t>coagulación</a:t>
            </a:r>
            <a:r>
              <a:rPr lang="en-US" dirty="0" smtClean="0"/>
              <a:t>, </a:t>
            </a:r>
            <a:r>
              <a:rPr lang="en-US" dirty="0" err="1" smtClean="0"/>
              <a:t>hemocultivos</a:t>
            </a:r>
            <a:r>
              <a:rPr lang="en-US" dirty="0" smtClean="0"/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Cultivo</a:t>
            </a:r>
            <a:r>
              <a:rPr lang="en-US" dirty="0" smtClean="0"/>
              <a:t> de </a:t>
            </a:r>
            <a:r>
              <a:rPr lang="en-US" dirty="0" err="1" smtClean="0"/>
              <a:t>secreción</a:t>
            </a:r>
            <a:r>
              <a:rPr lang="en-US" dirty="0" smtClean="0"/>
              <a:t> 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Necrótica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PARACLÍNICOS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RX ABDÓMEN: GAS EN LA PARED ABDOMINAL.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sz="1600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ECOGRAFÍA DELIMITA COMPROMISO DE TEJIDO BLANDO Y GENITALES, AYUDA EN EL DIAGNÓSTICO DIFERENCIAL  DE OTRAS PATOLOGIAS ESCROTALES QUE CURSEN CON DOLOR, ERITEMA Y AUMENTO DE VOLÚMEN</a:t>
            </a:r>
            <a:r>
              <a:rPr lang="es-ES_tradnl" sz="1600" dirty="0" smtClean="0"/>
              <a:t>.</a:t>
            </a:r>
            <a:endParaRPr lang="en-US" sz="1600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sz="1600" dirty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TAC ABDOMINAL: AL SOSPECHAR COMPROMISO DE TEJIDOS PROFUNDOS O ESPACIO RETROPERITONEAL.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IMÁGENES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171089" y="4783697"/>
            <a:ext cx="6498734" cy="1699403"/>
          </a:xfrm>
          <a:prstGeom prst="round2DiagRect">
            <a:avLst/>
          </a:prstGeom>
          <a:ln>
            <a:gradFill flip="none" rotWithShape="1">
              <a:gsLst>
                <a:gs pos="0">
                  <a:schemeClr val="accent1">
                    <a:alpha val="44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1649413" y="4849813"/>
            <a:ext cx="6003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ook Antiqua" pitchFamily="18" charset="0"/>
              </a:rPr>
              <a:t>PARA CONFIRMAR Y ESTABLECER EXTENSIÓN Y VALORAR RESPUESTA AL TRATAMIENTO.</a:t>
            </a:r>
          </a:p>
          <a:p>
            <a:endParaRPr lang="en-US" sz="1600">
              <a:latin typeface="Book Antiqua" pitchFamily="18" charset="0"/>
            </a:endParaRPr>
          </a:p>
          <a:p>
            <a:r>
              <a:rPr lang="en-US" sz="1600">
                <a:latin typeface="Book Antiqua" pitchFamily="18" charset="0"/>
              </a:rPr>
              <a:t>EL ENFISEMA SUBCUTÁNEO ES SUJESTIVO PERO ESTE NO DEBE RETRASAR LA EXPLORACIÓN QUIRÚRGICA QUE ES VITAL</a:t>
            </a:r>
            <a:r>
              <a:rPr lang="en-US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X G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303213"/>
            <a:ext cx="4686300" cy="57912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co 1 gf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/>
            </a:extLst>
          </a:blip>
          <a:srcRect l="12090" r="12090"/>
          <a:stretch>
            <a:fillRect/>
          </a:stretch>
        </p:blipFill>
        <p:spPr>
          <a:xfrm>
            <a:off x="325247" y="1996205"/>
            <a:ext cx="4023360" cy="400507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4" name="Content Placeholder 7" descr="tc gf 2.png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217" b="217"/>
          <a:stretch>
            <a:fillRect/>
          </a:stretch>
        </p:blipFill>
        <p:spPr bwMode="auto">
          <a:xfrm>
            <a:off x="4664075" y="2020888"/>
            <a:ext cx="4022725" cy="4005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/>
              <a:t>manejo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47850"/>
            <a:ext cx="8229600" cy="5010150"/>
          </a:xfrm>
        </p:spPr>
        <p:txBody>
          <a:bodyPr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SI EL PACIENTE ESTA HMDE: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INICIAR AB AMPLIO ESPECTRO A DOSIS MÁXIMA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MEROPENEM – CLINDAMICINA/METRONIDAZOL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AMPI/PENI – AMINO/CEFTRIA/CEFTZ – CLINDA/METRON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Y EN EL MENOR TIEMPO: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QX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necróticas</a:t>
            </a:r>
            <a:r>
              <a:rPr lang="en-US" dirty="0"/>
              <a:t> </a:t>
            </a:r>
            <a:r>
              <a:rPr lang="en-US" dirty="0" smtClean="0"/>
              <a:t> con </a:t>
            </a:r>
            <a:r>
              <a:rPr lang="en-US" dirty="0" err="1" smtClean="0"/>
              <a:t>desbridamiento</a:t>
            </a:r>
            <a:r>
              <a:rPr lang="en-US" dirty="0" smtClean="0"/>
              <a:t> radical y </a:t>
            </a:r>
            <a:r>
              <a:rPr lang="en-US" dirty="0" err="1" smtClean="0"/>
              <a:t>amplio</a:t>
            </a:r>
            <a:r>
              <a:rPr lang="en-US" dirty="0"/>
              <a:t> </a:t>
            </a:r>
            <a:r>
              <a:rPr lang="en-US" dirty="0" smtClean="0"/>
              <a:t>con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sospechosas</a:t>
            </a:r>
            <a:r>
              <a:rPr lang="en-US" dirty="0" smtClean="0"/>
              <a:t>, </a:t>
            </a:r>
            <a:r>
              <a:rPr lang="en-US" dirty="0" err="1" smtClean="0"/>
              <a:t>donde</a:t>
            </a:r>
            <a:r>
              <a:rPr lang="en-US" dirty="0" smtClean="0"/>
              <a:t> el </a:t>
            </a:r>
            <a:r>
              <a:rPr lang="en-US" dirty="0" err="1" smtClean="0"/>
              <a:t>tejido</a:t>
            </a:r>
            <a:r>
              <a:rPr lang="en-US" dirty="0" smtClean="0"/>
              <a:t> se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separar</a:t>
            </a:r>
            <a:r>
              <a:rPr lang="en-US" dirty="0" smtClean="0"/>
              <a:t> de la fascia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hasta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sano</a:t>
            </a:r>
            <a:r>
              <a:rPr lang="en-US" dirty="0" smtClean="0"/>
              <a:t>.   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porBiopsia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congelación</a:t>
            </a:r>
            <a:r>
              <a:rPr lang="en-U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* </a:t>
            </a:r>
            <a:r>
              <a:rPr lang="en-US" dirty="0" err="1" smtClean="0"/>
              <a:t>Piel</a:t>
            </a:r>
            <a:r>
              <a:rPr lang="en-US" dirty="0" smtClean="0"/>
              <a:t> y </a:t>
            </a:r>
            <a:r>
              <a:rPr lang="en-US" dirty="0" err="1" smtClean="0"/>
              <a:t>Tejido</a:t>
            </a:r>
            <a:r>
              <a:rPr lang="en-US" dirty="0" smtClean="0"/>
              <a:t> CS con </a:t>
            </a:r>
            <a:r>
              <a:rPr lang="en-US" dirty="0" err="1" smtClean="0"/>
              <a:t>inflamación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r>
              <a:rPr lang="en-US" dirty="0" smtClean="0"/>
              <a:t> y </a:t>
            </a:r>
            <a:r>
              <a:rPr lang="en-US" dirty="0" err="1" smtClean="0"/>
              <a:t>microabscesos</a:t>
            </a:r>
            <a:r>
              <a:rPr lang="en-US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974725"/>
            <a:ext cx="4964113" cy="701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1                  2                  3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79413" y="1881188"/>
            <a:ext cx="8593137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El grado de necrosis interna es mayor que el sugerido por los signos externos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El debridamiento repetitivo y completo en MENOS DE 24 Horas es necesario para salvar la vida.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 Consenso de series de casos sugieren que retraso/ incompleto resulta en alta mortalidad.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Con un desbridamiento agresivo, la tasa de supervivencia puede alcanzar un 70%, dependiendo del Estado basal del paciente y disponibilidad de UCI.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Últimamente en uso  Indices de Severidad basados en hallazgos de laboratorios para ayudar en el manejoy pronóstico ( 7/11)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Imágenes ayudan a definir compromiso pararectal, sugiriendo la necesidad de colostomia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Beneficio de Ig o Cámara hiperbárica permanece incierto (No recomendado)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BRIDAM GF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/>
            </a:extLst>
          </a:blip>
          <a:srcRect l="-5226" r="-6348"/>
          <a:stretch/>
        </p:blipFill>
        <p:spPr>
          <a:xfrm>
            <a:off x="1006150" y="2020824"/>
            <a:ext cx="3447298" cy="400507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ECONSTRUC DEBRID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/>
            </a:extLst>
          </a:blip>
          <a:srcRect l="2320" r="2320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F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03017" y="148460"/>
            <a:ext cx="4700861" cy="615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- </a:t>
            </a:r>
            <a:r>
              <a:rPr lang="ca-ES" dirty="0" err="1" smtClean="0"/>
              <a:t>Traído</a:t>
            </a:r>
            <a:r>
              <a:rPr lang="ca-ES" dirty="0" smtClean="0"/>
              <a:t> por SEM por MEG </a:t>
            </a:r>
            <a:r>
              <a:rPr lang="ca-ES" dirty="0"/>
              <a:t>e</a:t>
            </a:r>
            <a:r>
              <a:rPr lang="ca-ES" dirty="0" smtClean="0"/>
              <a:t> </a:t>
            </a:r>
            <a:r>
              <a:rPr lang="ca-ES" dirty="0" err="1"/>
              <a:t>hipoglicèmia</a:t>
            </a:r>
            <a:r>
              <a:rPr lang="ca-ES" dirty="0"/>
              <a:t> </a:t>
            </a:r>
            <a:r>
              <a:rPr lang="ca-ES" dirty="0" smtClean="0"/>
              <a:t>en domicilio </a:t>
            </a:r>
            <a:r>
              <a:rPr lang="ca-ES" dirty="0"/>
              <a:t>a 33mg/dl, </a:t>
            </a:r>
            <a:br>
              <a:rPr lang="ca-ES" dirty="0"/>
            </a:br>
            <a:r>
              <a:rPr lang="ca-ES" dirty="0"/>
              <a:t>e</a:t>
            </a:r>
            <a:r>
              <a:rPr lang="ca-ES" dirty="0" smtClean="0"/>
              <a:t>n </a:t>
            </a:r>
            <a:r>
              <a:rPr lang="ca-ES" dirty="0" err="1"/>
              <a:t>contexto</a:t>
            </a:r>
            <a:r>
              <a:rPr lang="ca-ES" dirty="0"/>
              <a:t> </a:t>
            </a:r>
            <a:r>
              <a:rPr lang="ca-ES" dirty="0" smtClean="0"/>
              <a:t>de </a:t>
            </a:r>
            <a:r>
              <a:rPr lang="ca-ES" dirty="0" err="1" smtClean="0"/>
              <a:t>baja</a:t>
            </a:r>
            <a:r>
              <a:rPr lang="ca-ES" dirty="0" smtClean="0"/>
              <a:t> ingesta </a:t>
            </a:r>
            <a:r>
              <a:rPr lang="ca-ES" dirty="0"/>
              <a:t>en </a:t>
            </a:r>
            <a:r>
              <a:rPr lang="ca-ES" dirty="0" err="1"/>
              <a:t>días</a:t>
            </a:r>
            <a:r>
              <a:rPr lang="ca-ES" dirty="0"/>
              <a:t> </a:t>
            </a:r>
            <a:r>
              <a:rPr lang="ca-ES" dirty="0" err="1" smtClean="0"/>
              <a:t>previos</a:t>
            </a:r>
            <a:r>
              <a:rPr lang="ca-ES" dirty="0" smtClean="0"/>
              <a:t> por clínica de </a:t>
            </a:r>
            <a:r>
              <a:rPr lang="ca-ES" dirty="0" err="1" smtClean="0"/>
              <a:t>infección</a:t>
            </a:r>
            <a:r>
              <a:rPr lang="ca-ES" dirty="0" smtClean="0"/>
              <a:t> </a:t>
            </a:r>
            <a:r>
              <a:rPr lang="ca-ES" dirty="0" err="1" smtClean="0"/>
              <a:t>Respiratoria</a:t>
            </a:r>
            <a:r>
              <a:rPr lang="ca-ES" dirty="0" smtClean="0"/>
              <a:t>, </a:t>
            </a:r>
            <a:r>
              <a:rPr lang="ca-ES" dirty="0" err="1" smtClean="0"/>
              <a:t>sin</a:t>
            </a:r>
            <a:r>
              <a:rPr lang="ca-ES" dirty="0" smtClean="0"/>
              <a:t> </a:t>
            </a:r>
            <a:r>
              <a:rPr lang="ca-ES" dirty="0" err="1" smtClean="0"/>
              <a:t>fiebre</a:t>
            </a:r>
            <a:r>
              <a:rPr lang="ca-ES" dirty="0" smtClean="0"/>
              <a:t>. Se administra </a:t>
            </a:r>
            <a:r>
              <a:rPr lang="ca-ES" dirty="0" err="1"/>
              <a:t>glucosmon</a:t>
            </a:r>
            <a:r>
              <a:rPr lang="ca-ES" dirty="0"/>
              <a:t> con </a:t>
            </a:r>
            <a:r>
              <a:rPr lang="ca-ES" dirty="0" err="1"/>
              <a:t>recuperación</a:t>
            </a:r>
            <a:r>
              <a:rPr lang="ca-ES" dirty="0"/>
              <a:t>.</a:t>
            </a:r>
            <a:br>
              <a:rPr lang="ca-ES" dirty="0"/>
            </a:br>
            <a:r>
              <a:rPr lang="ca-ES" dirty="0" err="1" smtClean="0"/>
              <a:t>Había</a:t>
            </a:r>
            <a:r>
              <a:rPr lang="ca-ES" dirty="0" smtClean="0"/>
              <a:t> </a:t>
            </a:r>
            <a:r>
              <a:rPr lang="ca-ES" dirty="0" err="1" smtClean="0"/>
              <a:t>sido</a:t>
            </a:r>
            <a:r>
              <a:rPr lang="ca-ES" dirty="0" smtClean="0"/>
              <a:t> </a:t>
            </a:r>
            <a:r>
              <a:rPr lang="ca-ES" dirty="0" err="1" smtClean="0"/>
              <a:t>visitado</a:t>
            </a:r>
            <a:r>
              <a:rPr lang="ca-ES" dirty="0" smtClean="0"/>
              <a:t> por </a:t>
            </a:r>
            <a:r>
              <a:rPr lang="ca-ES" dirty="0" err="1" smtClean="0"/>
              <a:t>su</a:t>
            </a:r>
            <a:r>
              <a:rPr lang="ca-ES" dirty="0" smtClean="0"/>
              <a:t> </a:t>
            </a:r>
            <a:r>
              <a:rPr lang="ca-ES" dirty="0" err="1" smtClean="0"/>
              <a:t>médico</a:t>
            </a:r>
            <a:r>
              <a:rPr lang="ca-ES" dirty="0" smtClean="0"/>
              <a:t> de </a:t>
            </a:r>
            <a:r>
              <a:rPr lang="ca-ES" dirty="0" err="1" smtClean="0"/>
              <a:t>cabecera</a:t>
            </a:r>
            <a:r>
              <a:rPr lang="ca-ES" dirty="0" smtClean="0"/>
              <a:t> </a:t>
            </a:r>
            <a:r>
              <a:rPr lang="ca-ES" dirty="0" err="1" smtClean="0"/>
              <a:t>iniciando</a:t>
            </a:r>
            <a:r>
              <a:rPr lang="ca-ES" dirty="0" smtClean="0"/>
              <a:t> </a:t>
            </a:r>
            <a:r>
              <a:rPr lang="ca-ES" dirty="0" err="1" smtClean="0"/>
              <a:t>Levofloxacino</a:t>
            </a:r>
            <a:r>
              <a:rPr lang="ca-ES" dirty="0" smtClean="0"/>
              <a:t> oral.</a:t>
            </a:r>
            <a:r>
              <a:rPr lang="ca-ES" dirty="0"/>
              <a:t> 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r>
              <a:rPr lang="ca-ES" b="1" dirty="0" err="1" smtClean="0"/>
              <a:t>Cts</a:t>
            </a:r>
            <a:r>
              <a:rPr lang="ca-ES" b="1" dirty="0" smtClean="0"/>
              <a:t> a </a:t>
            </a:r>
            <a:r>
              <a:rPr lang="ca-ES" b="1" dirty="0" err="1" smtClean="0"/>
              <a:t>su</a:t>
            </a:r>
            <a:r>
              <a:rPr lang="ca-ES" b="1" dirty="0" smtClean="0"/>
              <a:t> llegada 14:00h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r>
              <a:rPr lang="ca-ES" dirty="0"/>
              <a:t>-</a:t>
            </a:r>
            <a:r>
              <a:rPr lang="ca-ES" dirty="0" smtClean="0"/>
              <a:t>TA:</a:t>
            </a:r>
            <a:r>
              <a:rPr lang="ca-ES" dirty="0"/>
              <a:t> </a:t>
            </a:r>
            <a:r>
              <a:rPr lang="ca-ES" dirty="0" smtClean="0"/>
              <a:t>104</a:t>
            </a:r>
            <a:r>
              <a:rPr lang="ca-ES" dirty="0"/>
              <a:t>/</a:t>
            </a:r>
            <a:r>
              <a:rPr lang="ca-ES" dirty="0" smtClean="0"/>
              <a:t>60 mm</a:t>
            </a:r>
            <a:r>
              <a:rPr lang="ca-ES" dirty="0"/>
              <a:t> </a:t>
            </a:r>
            <a:r>
              <a:rPr lang="ca-ES" dirty="0" smtClean="0"/>
              <a:t> FC</a:t>
            </a:r>
            <a:r>
              <a:rPr lang="ca-ES" dirty="0"/>
              <a:t>: </a:t>
            </a:r>
            <a:r>
              <a:rPr lang="ca-ES" dirty="0" smtClean="0"/>
              <a:t>97</a:t>
            </a:r>
            <a:r>
              <a:rPr lang="ca-ES" dirty="0"/>
              <a:t>  -</a:t>
            </a:r>
            <a:r>
              <a:rPr lang="ca-ES" dirty="0" err="1"/>
              <a:t>Sat</a:t>
            </a:r>
            <a:r>
              <a:rPr lang="ca-ES" dirty="0"/>
              <a:t> </a:t>
            </a:r>
            <a:r>
              <a:rPr lang="ca-ES" dirty="0" smtClean="0"/>
              <a:t>O2a.a:</a:t>
            </a:r>
            <a:r>
              <a:rPr lang="ca-ES" dirty="0"/>
              <a:t> 88 % </a:t>
            </a:r>
            <a:r>
              <a:rPr lang="ca-ES" dirty="0" smtClean="0"/>
              <a:t> (VMK 24%) : 96%</a:t>
            </a:r>
          </a:p>
          <a:p>
            <a:pPr fontAlgn="auto">
              <a:spcAft>
                <a:spcPts val="0"/>
              </a:spcAft>
              <a:defRPr/>
            </a:pPr>
            <a:r>
              <a:rPr lang="ca-ES" dirty="0" smtClean="0"/>
              <a:t>-</a:t>
            </a:r>
            <a:r>
              <a:rPr lang="ca-ES" dirty="0" err="1"/>
              <a:t>Gli</a:t>
            </a:r>
            <a:r>
              <a:rPr lang="ca-ES" dirty="0"/>
              <a:t> cap: 105 mg/dl  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r>
              <a:rPr lang="ca-ES" dirty="0"/>
              <a:t> </a:t>
            </a: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INGRESO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PRONÓSTICO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187450" y="2474913"/>
            <a:ext cx="71088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ESTADIO PREVIO DEL PACIENTE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DEMORA DE INTERVENCIÓN QUIRÚRGICA O INICIO AB</a:t>
            </a: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PATOLOGÍA ANORECTAL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MAYOR DE 60 AÑOS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DM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DURACIÓN DE LOS SÍNTOMAS HASTA  HOSPITALIZACIÓN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EXTENSIÓN DE LA LESIÓN NECRÓTICA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FALLO RENAL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Book Antiqua" pitchFamily="18" charset="0"/>
              </a:rPr>
              <a:t>HEMOCULTIVOS POSITIVOS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DICE SEVERIDAD GF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-1875" t="-3149" r="-1639" b="-3966"/>
          <a:stretch>
            <a:fillRect/>
          </a:stretch>
        </p:blipFill>
        <p:spPr bwMode="auto">
          <a:xfrm>
            <a:off x="923925" y="2524125"/>
            <a:ext cx="7289800" cy="2870200"/>
          </a:xfrm>
          <a:ln w="57150">
            <a:solidFill>
              <a:srgbClr val="2A6D7D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SCORE DE SEVERIDAD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478337"/>
          </a:xfrm>
        </p:spPr>
        <p:txBody>
          <a:bodyPr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 smtClean="0"/>
              <a:t>Analítica</a:t>
            </a:r>
            <a:r>
              <a:rPr lang="en-US" dirty="0" smtClean="0"/>
              <a:t> (17:57h) : </a:t>
            </a:r>
            <a:r>
              <a:rPr lang="ca-ES" dirty="0" err="1" smtClean="0"/>
              <a:t>Leucòs</a:t>
            </a:r>
            <a:r>
              <a:rPr lang="ca-ES" dirty="0" smtClean="0"/>
              <a:t> </a:t>
            </a:r>
            <a:r>
              <a:rPr lang="ca-ES" dirty="0"/>
              <a:t>*12.320 (</a:t>
            </a:r>
            <a:r>
              <a:rPr lang="ca-ES" dirty="0" err="1"/>
              <a:t>N</a:t>
            </a:r>
            <a:r>
              <a:rPr lang="ca-ES" dirty="0"/>
              <a:t> *92.2 </a:t>
            </a:r>
            <a:r>
              <a:rPr lang="ca-ES" dirty="0" smtClean="0"/>
              <a:t>%</a:t>
            </a:r>
            <a:r>
              <a:rPr lang="ca-ES" dirty="0"/>
              <a:t>)</a:t>
            </a:r>
            <a:r>
              <a:rPr lang="ca-ES" dirty="0" smtClean="0"/>
              <a:t>, </a:t>
            </a:r>
            <a:r>
              <a:rPr lang="ca-ES" dirty="0"/>
              <a:t>Hematies *3.67 x 10^12/L, </a:t>
            </a:r>
            <a:r>
              <a:rPr lang="ca-ES" dirty="0" err="1" smtClean="0"/>
              <a:t>Hb</a:t>
            </a:r>
            <a:r>
              <a:rPr lang="ca-ES" dirty="0" smtClean="0"/>
              <a:t> </a:t>
            </a:r>
            <a:r>
              <a:rPr lang="ca-ES" dirty="0"/>
              <a:t>*</a:t>
            </a:r>
            <a:r>
              <a:rPr lang="ca-ES" dirty="0" smtClean="0"/>
              <a:t>117</a:t>
            </a:r>
            <a:r>
              <a:rPr lang="ca-ES" dirty="0"/>
              <a:t> </a:t>
            </a:r>
            <a:r>
              <a:rPr lang="ca-ES" dirty="0" err="1" smtClean="0"/>
              <a:t>N</a:t>
            </a:r>
            <a:r>
              <a:rPr lang="ca-ES" dirty="0" smtClean="0"/>
              <a:t> </a:t>
            </a:r>
            <a:r>
              <a:rPr lang="ca-ES" dirty="0" err="1" smtClean="0"/>
              <a:t>N</a:t>
            </a:r>
            <a:r>
              <a:rPr lang="ca-ES" dirty="0" smtClean="0"/>
              <a:t>, </a:t>
            </a:r>
            <a:r>
              <a:rPr lang="ca-ES" dirty="0" err="1" smtClean="0"/>
              <a:t>Plaquetas</a:t>
            </a:r>
            <a:r>
              <a:rPr lang="ca-ES" dirty="0" smtClean="0"/>
              <a:t> 140000, </a:t>
            </a:r>
            <a:r>
              <a:rPr lang="ca-ES" dirty="0"/>
              <a:t>, </a:t>
            </a:r>
            <a:endParaRPr lang="ca-E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pH </a:t>
            </a:r>
            <a:r>
              <a:rPr lang="ca-ES" dirty="0"/>
              <a:t>*7.3 </a:t>
            </a:r>
            <a:r>
              <a:rPr lang="ca-ES" dirty="0" smtClean="0"/>
              <a:t>, pO2: 90.2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Glucosa </a:t>
            </a:r>
            <a:r>
              <a:rPr lang="ca-ES" dirty="0"/>
              <a:t>86 mg/</a:t>
            </a:r>
            <a:r>
              <a:rPr lang="ca-ES" dirty="0" err="1"/>
              <a:t>dL</a:t>
            </a:r>
            <a:r>
              <a:rPr lang="ca-ES" dirty="0"/>
              <a:t>, Urea *151 </a:t>
            </a:r>
            <a:r>
              <a:rPr lang="ca-ES" dirty="0" smtClean="0"/>
              <a:t>, </a:t>
            </a:r>
            <a:r>
              <a:rPr lang="ca-ES" dirty="0"/>
              <a:t>Creatinina *</a:t>
            </a:r>
            <a:r>
              <a:rPr lang="ca-ES" dirty="0" smtClean="0"/>
              <a:t>4.09, </a:t>
            </a:r>
            <a:r>
              <a:rPr lang="ca-ES" dirty="0"/>
              <a:t>Sodi </a:t>
            </a:r>
            <a:r>
              <a:rPr lang="ca-ES" dirty="0" smtClean="0"/>
              <a:t>139, </a:t>
            </a:r>
            <a:r>
              <a:rPr lang="ca-ES" dirty="0"/>
              <a:t>Potassi </a:t>
            </a:r>
            <a:r>
              <a:rPr lang="ca-ES" dirty="0" smtClean="0"/>
              <a:t>5.2, </a:t>
            </a:r>
            <a:r>
              <a:rPr lang="ca-ES" dirty="0"/>
              <a:t>Clor 98.1 </a:t>
            </a:r>
            <a:r>
              <a:rPr lang="ca-ES" dirty="0" err="1"/>
              <a:t>mEq</a:t>
            </a:r>
            <a:r>
              <a:rPr lang="ca-ES" dirty="0"/>
              <a:t>/</a:t>
            </a:r>
            <a:r>
              <a:rPr lang="ca-ES" dirty="0" smtClean="0"/>
              <a:t>L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a-ES" dirty="0" err="1" smtClean="0"/>
              <a:t>Rx</a:t>
            </a:r>
            <a:r>
              <a:rPr lang="ca-ES" dirty="0" smtClean="0"/>
              <a:t> </a:t>
            </a:r>
            <a:r>
              <a:rPr lang="ca-ES" dirty="0" err="1" smtClean="0"/>
              <a:t>tórax</a:t>
            </a:r>
            <a:r>
              <a:rPr lang="ca-ES" dirty="0" smtClean="0"/>
              <a:t>: </a:t>
            </a:r>
            <a:r>
              <a:rPr lang="ca-ES" dirty="0" err="1" smtClean="0"/>
              <a:t>Condensación</a:t>
            </a:r>
            <a:r>
              <a:rPr lang="ca-ES" dirty="0" smtClean="0"/>
              <a:t> basal </a:t>
            </a:r>
            <a:r>
              <a:rPr lang="ca-ES" dirty="0" err="1" smtClean="0"/>
              <a:t>derecha</a:t>
            </a:r>
            <a:endParaRPr lang="ca-ES" dirty="0" smtClean="0"/>
          </a:p>
          <a:p>
            <a:pPr algn="l" fontAlgn="auto">
              <a:spcAft>
                <a:spcPts val="0"/>
              </a:spcAft>
              <a:defRPr/>
            </a:pPr>
            <a:endParaRPr lang="ca-ES" dirty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Se orienta como </a:t>
            </a:r>
            <a:r>
              <a:rPr lang="ca-ES" dirty="0" err="1" smtClean="0"/>
              <a:t>Neumonia</a:t>
            </a:r>
            <a:r>
              <a:rPr lang="ca-ES" dirty="0" smtClean="0"/>
              <a:t> de la </a:t>
            </a:r>
            <a:r>
              <a:rPr lang="ca-ES" dirty="0" err="1" smtClean="0"/>
              <a:t>Comunidad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se inicia AB EV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sueroterapia</a:t>
            </a:r>
            <a:r>
              <a:rPr lang="ca-ES" dirty="0" smtClean="0"/>
              <a:t> por </a:t>
            </a:r>
            <a:r>
              <a:rPr lang="ca-ES" dirty="0" err="1" smtClean="0"/>
              <a:t>función</a:t>
            </a:r>
            <a:r>
              <a:rPr lang="ca-ES" dirty="0" smtClean="0"/>
              <a:t> renal alterada.</a:t>
            </a:r>
          </a:p>
          <a:p>
            <a:pPr algn="l" fontAlgn="auto">
              <a:spcAft>
                <a:spcPts val="0"/>
              </a:spcAft>
              <a:defRPr/>
            </a:pPr>
            <a:endParaRPr lang="ca-E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Se </a:t>
            </a:r>
            <a:r>
              <a:rPr lang="ca-ES" dirty="0" err="1" smtClean="0"/>
              <a:t>ofrece</a:t>
            </a:r>
            <a:r>
              <a:rPr lang="ca-ES" dirty="0" smtClean="0"/>
              <a:t> </a:t>
            </a:r>
            <a:r>
              <a:rPr lang="ca-ES" dirty="0" err="1" smtClean="0"/>
              <a:t>translado</a:t>
            </a:r>
            <a:r>
              <a:rPr lang="ca-ES" dirty="0" smtClean="0"/>
              <a:t> el </a:t>
            </a:r>
            <a:r>
              <a:rPr lang="ca-ES" dirty="0" err="1" smtClean="0"/>
              <a:t>cual</a:t>
            </a:r>
            <a:r>
              <a:rPr lang="ca-ES" dirty="0" smtClean="0"/>
              <a:t> el </a:t>
            </a:r>
            <a:r>
              <a:rPr lang="ca-ES" dirty="0" err="1" smtClean="0"/>
              <a:t>paciente</a:t>
            </a:r>
            <a:r>
              <a:rPr lang="ca-ES" dirty="0" smtClean="0"/>
              <a:t> declina </a:t>
            </a:r>
            <a:r>
              <a:rPr lang="ca-ES" dirty="0" err="1" smtClean="0"/>
              <a:t>y</a:t>
            </a:r>
            <a:r>
              <a:rPr lang="ca-ES" dirty="0" smtClean="0"/>
              <a:t> se </a:t>
            </a:r>
            <a:r>
              <a:rPr lang="ca-ES" dirty="0" err="1" smtClean="0"/>
              <a:t>decide</a:t>
            </a:r>
            <a:r>
              <a:rPr lang="ca-ES" dirty="0" smtClean="0"/>
              <a:t> seguir </a:t>
            </a:r>
            <a:r>
              <a:rPr lang="ca-ES" dirty="0" err="1" smtClean="0"/>
              <a:t>evolución</a:t>
            </a:r>
            <a:r>
              <a:rPr lang="ca-ES" dirty="0" smtClean="0"/>
              <a:t> en USU a las 22:26h.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3:00h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persistencia</a:t>
            </a:r>
            <a:r>
              <a:rPr lang="en-US" dirty="0" smtClean="0"/>
              <a:t> de oliguria e </a:t>
            </a:r>
            <a:r>
              <a:rPr lang="en-US" dirty="0" err="1" smtClean="0"/>
              <a:t>inicio</a:t>
            </a:r>
            <a:r>
              <a:rPr lang="en-US" dirty="0" smtClean="0"/>
              <a:t> de TA 70/40 a </a:t>
            </a:r>
            <a:r>
              <a:rPr lang="en-US" dirty="0" err="1" smtClean="0"/>
              <a:t>pesar</a:t>
            </a:r>
            <a:r>
              <a:rPr lang="en-US" dirty="0" smtClean="0"/>
              <a:t> de </a:t>
            </a:r>
            <a:r>
              <a:rPr lang="en-US" dirty="0" err="1" smtClean="0"/>
              <a:t>sueroterapia</a:t>
            </a:r>
            <a:r>
              <a:rPr lang="en-US" dirty="0" smtClean="0"/>
              <a:t> con </a:t>
            </a:r>
            <a:r>
              <a:rPr lang="en-US" dirty="0" err="1" smtClean="0"/>
              <a:t>colocación</a:t>
            </a:r>
            <a:r>
              <a:rPr lang="en-US" dirty="0" smtClean="0"/>
              <a:t> de SV, se </a:t>
            </a:r>
            <a:r>
              <a:rPr lang="en-US" dirty="0" err="1" smtClean="0"/>
              <a:t>solicita</a:t>
            </a:r>
            <a:r>
              <a:rPr lang="en-US" dirty="0" smtClean="0"/>
              <a:t> Na en </a:t>
            </a:r>
            <a:r>
              <a:rPr lang="en-US" dirty="0" err="1" smtClean="0"/>
              <a:t>orina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descarta</a:t>
            </a:r>
            <a:r>
              <a:rPr lang="en-US" dirty="0" smtClean="0"/>
              <a:t> </a:t>
            </a:r>
            <a:r>
              <a:rPr lang="en-US" dirty="0" err="1" smtClean="0"/>
              <a:t>origen</a:t>
            </a:r>
            <a:r>
              <a:rPr lang="en-US" dirty="0" smtClean="0"/>
              <a:t> </a:t>
            </a:r>
            <a:r>
              <a:rPr lang="en-US" dirty="0" err="1" smtClean="0"/>
              <a:t>prerenal</a:t>
            </a:r>
            <a:r>
              <a:rPr lang="en-US" dirty="0" smtClean="0"/>
              <a:t>. Al EF </a:t>
            </a:r>
            <a:r>
              <a:rPr lang="en-US" dirty="0" err="1" smtClean="0"/>
              <a:t>destaca</a:t>
            </a:r>
            <a:r>
              <a:rPr lang="en-US" dirty="0" smtClean="0"/>
              <a:t> gran edema </a:t>
            </a:r>
            <a:r>
              <a:rPr lang="en-US" dirty="0" err="1" smtClean="0"/>
              <a:t>escrotal</a:t>
            </a:r>
            <a:r>
              <a:rPr lang="en-US" dirty="0" smtClean="0"/>
              <a:t> con </a:t>
            </a:r>
            <a:r>
              <a:rPr lang="en-US" dirty="0" err="1" smtClean="0"/>
              <a:t>equimosis</a:t>
            </a:r>
            <a:r>
              <a:rPr lang="en-US" dirty="0" smtClean="0"/>
              <a:t> central.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Se </a:t>
            </a:r>
            <a:r>
              <a:rPr lang="en-US" dirty="0" err="1" smtClean="0"/>
              <a:t>reinterrroga</a:t>
            </a:r>
            <a:r>
              <a:rPr lang="en-US" dirty="0" smtClean="0"/>
              <a:t> al </a:t>
            </a:r>
            <a:r>
              <a:rPr lang="en-US" dirty="0" err="1" smtClean="0"/>
              <a:t>paciente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refiere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dolor genital </a:t>
            </a:r>
            <a:r>
              <a:rPr lang="en-US" dirty="0" err="1" smtClean="0"/>
              <a:t>dias</a:t>
            </a:r>
            <a:r>
              <a:rPr lang="en-US" dirty="0" smtClean="0"/>
              <a:t> </a:t>
            </a:r>
            <a:r>
              <a:rPr lang="en-US" dirty="0" err="1" smtClean="0"/>
              <a:t>previos</a:t>
            </a:r>
            <a:r>
              <a:rPr lang="en-US" dirty="0" smtClean="0"/>
              <a:t> (5),sin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consultado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ello</a:t>
            </a:r>
            <a:r>
              <a:rPr lang="en-US" dirty="0" smtClean="0"/>
              <a:t>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solicita</a:t>
            </a:r>
            <a:r>
              <a:rPr lang="en-US" dirty="0" smtClean="0"/>
              <a:t> </a:t>
            </a:r>
            <a:r>
              <a:rPr lang="en-US" dirty="0" err="1" smtClean="0"/>
              <a:t>valoración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descartar</a:t>
            </a:r>
            <a:r>
              <a:rPr lang="en-US" dirty="0" smtClean="0"/>
              <a:t> </a:t>
            </a:r>
            <a:r>
              <a:rPr lang="en-US" dirty="0" err="1" smtClean="0"/>
              <a:t>Gangrena</a:t>
            </a:r>
            <a:r>
              <a:rPr lang="en-US" dirty="0" smtClean="0"/>
              <a:t> de Fournier.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evolución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5:30h </a:t>
            </a:r>
            <a:r>
              <a:rPr lang="ca-ES" dirty="0" err="1" smtClean="0"/>
              <a:t>Valoración</a:t>
            </a:r>
            <a:r>
              <a:rPr lang="ca-ES" dirty="0" smtClean="0"/>
              <a:t> por </a:t>
            </a:r>
            <a:r>
              <a:rPr lang="ca-ES" dirty="0" err="1" smtClean="0"/>
              <a:t>cirugía</a:t>
            </a:r>
            <a:r>
              <a:rPr lang="ca-ES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a-ES" i="1" dirty="0" smtClean="0"/>
              <a:t>¨Presenta </a:t>
            </a:r>
            <a:r>
              <a:rPr lang="ca-ES" i="1" dirty="0" err="1"/>
              <a:t>pene</a:t>
            </a:r>
            <a:r>
              <a:rPr lang="ca-ES" i="1" dirty="0"/>
              <a:t> </a:t>
            </a:r>
            <a:r>
              <a:rPr lang="ca-ES" i="1" dirty="0" err="1"/>
              <a:t>y</a:t>
            </a:r>
            <a:r>
              <a:rPr lang="ca-ES" i="1" dirty="0"/>
              <a:t> saco escrotal </a:t>
            </a:r>
            <a:r>
              <a:rPr lang="ca-ES" i="1" dirty="0" err="1"/>
              <a:t>edematoso</a:t>
            </a:r>
            <a:r>
              <a:rPr lang="ca-ES" i="1" dirty="0"/>
              <a:t>, con </a:t>
            </a:r>
            <a:r>
              <a:rPr lang="ca-ES" i="1" dirty="0" err="1"/>
              <a:t>discretas</a:t>
            </a:r>
            <a:r>
              <a:rPr lang="ca-ES" i="1" dirty="0"/>
              <a:t> </a:t>
            </a:r>
            <a:r>
              <a:rPr lang="ca-ES" i="1" dirty="0" err="1"/>
              <a:t>molestias</a:t>
            </a:r>
            <a:r>
              <a:rPr lang="ca-ES" i="1" dirty="0"/>
              <a:t> a la </a:t>
            </a:r>
            <a:r>
              <a:rPr lang="ca-ES" i="1" dirty="0" err="1"/>
              <a:t>palpación</a:t>
            </a:r>
            <a:r>
              <a:rPr lang="ca-ES" i="1" dirty="0"/>
              <a:t>. </a:t>
            </a:r>
            <a:r>
              <a:rPr lang="ca-ES" i="1" dirty="0" err="1"/>
              <a:t>Signos</a:t>
            </a:r>
            <a:r>
              <a:rPr lang="ca-ES" i="1" dirty="0"/>
              <a:t> </a:t>
            </a:r>
            <a:r>
              <a:rPr lang="ca-ES" i="1" dirty="0" err="1"/>
              <a:t>inflamatorios</a:t>
            </a:r>
            <a:r>
              <a:rPr lang="ca-ES" i="1" dirty="0"/>
              <a:t> </a:t>
            </a:r>
            <a:r>
              <a:rPr lang="ca-ES" i="1" dirty="0" err="1"/>
              <a:t>cutáneos</a:t>
            </a:r>
            <a:r>
              <a:rPr lang="ca-ES" i="1" dirty="0"/>
              <a:t>, </a:t>
            </a:r>
            <a:r>
              <a:rPr lang="ca-ES" i="1" dirty="0" err="1"/>
              <a:t>sin</a:t>
            </a:r>
            <a:r>
              <a:rPr lang="ca-ES" i="1" dirty="0"/>
              <a:t> un </a:t>
            </a:r>
            <a:r>
              <a:rPr lang="ca-ES" i="1" dirty="0" err="1"/>
              <a:t>claro</a:t>
            </a:r>
            <a:r>
              <a:rPr lang="ca-ES" i="1" dirty="0"/>
              <a:t> </a:t>
            </a:r>
            <a:r>
              <a:rPr lang="ca-ES" i="1" dirty="0" err="1"/>
              <a:t>empastamiento</a:t>
            </a:r>
            <a:r>
              <a:rPr lang="ca-ES" i="1" dirty="0"/>
              <a:t>. No </a:t>
            </a:r>
            <a:r>
              <a:rPr lang="ca-ES" i="1" dirty="0" err="1"/>
              <a:t>crepitación</a:t>
            </a:r>
            <a:r>
              <a:rPr lang="ca-ES" i="1" dirty="0"/>
              <a:t>. Presenta </a:t>
            </a:r>
            <a:r>
              <a:rPr lang="ca-ES" i="1" dirty="0" err="1"/>
              <a:t>lesión</a:t>
            </a:r>
            <a:r>
              <a:rPr lang="ca-ES" i="1" dirty="0"/>
              <a:t> </a:t>
            </a:r>
            <a:r>
              <a:rPr lang="ca-ES" i="1" dirty="0" err="1"/>
              <a:t>cutánea</a:t>
            </a:r>
            <a:r>
              <a:rPr lang="ca-ES" i="1" dirty="0"/>
              <a:t> de </a:t>
            </a:r>
            <a:r>
              <a:rPr lang="ca-ES" i="1" dirty="0" err="1"/>
              <a:t>aspecto</a:t>
            </a:r>
            <a:r>
              <a:rPr lang="ca-ES" i="1" dirty="0"/>
              <a:t> </a:t>
            </a:r>
            <a:r>
              <a:rPr lang="ca-ES" i="1" dirty="0" err="1"/>
              <a:t>negruzco</a:t>
            </a:r>
            <a:r>
              <a:rPr lang="ca-ES" i="1" dirty="0"/>
              <a:t> en </a:t>
            </a:r>
            <a:r>
              <a:rPr lang="ca-ES" i="1" dirty="0" err="1"/>
              <a:t>su</a:t>
            </a:r>
            <a:r>
              <a:rPr lang="ca-ES" i="1" dirty="0"/>
              <a:t> </a:t>
            </a:r>
            <a:r>
              <a:rPr lang="ca-ES" i="1" dirty="0" smtClean="0"/>
              <a:t>superfície¨</a:t>
            </a:r>
          </a:p>
          <a:p>
            <a:pPr algn="l" fontAlgn="auto">
              <a:spcAft>
                <a:spcPts val="0"/>
              </a:spcAft>
              <a:defRPr/>
            </a:pPr>
            <a:endParaRPr lang="ca-ES" i="1" dirty="0"/>
          </a:p>
          <a:p>
            <a:pPr algn="l" fontAlgn="auto">
              <a:spcAft>
                <a:spcPts val="0"/>
              </a:spcAft>
              <a:defRPr/>
            </a:pPr>
            <a:r>
              <a:rPr lang="ca-ES" i="1" dirty="0" smtClean="0"/>
              <a:t>Se</a:t>
            </a:r>
            <a:r>
              <a:rPr lang="ca-ES" dirty="0" smtClean="0"/>
              <a:t> </a:t>
            </a:r>
            <a:r>
              <a:rPr lang="ca-ES" dirty="0" err="1" smtClean="0"/>
              <a:t>solicita</a:t>
            </a:r>
            <a:r>
              <a:rPr lang="ca-ES" dirty="0" smtClean="0"/>
              <a:t> TC abdominal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Ecografía</a:t>
            </a:r>
            <a:r>
              <a:rPr lang="ca-ES" dirty="0" smtClean="0"/>
              <a:t>, que </a:t>
            </a:r>
            <a:r>
              <a:rPr lang="ca-ES" dirty="0" err="1" smtClean="0"/>
              <a:t>objetiva</a:t>
            </a:r>
            <a:r>
              <a:rPr lang="ca-ES" dirty="0" smtClean="0"/>
              <a:t> gran edema de </a:t>
            </a:r>
            <a:r>
              <a:rPr lang="ca-ES" dirty="0" err="1" smtClean="0"/>
              <a:t>tejidos</a:t>
            </a:r>
            <a:r>
              <a:rPr lang="ca-ES" dirty="0" smtClean="0"/>
              <a:t> </a:t>
            </a:r>
            <a:r>
              <a:rPr lang="ca-ES" dirty="0" err="1" smtClean="0"/>
              <a:t>blandos</a:t>
            </a:r>
            <a:r>
              <a:rPr lang="ca-ES" dirty="0" smtClean="0"/>
              <a:t> con </a:t>
            </a:r>
            <a:r>
              <a:rPr lang="ca-ES" dirty="0" err="1" smtClean="0"/>
              <a:t>ausencia</a:t>
            </a:r>
            <a:r>
              <a:rPr lang="ca-ES" dirty="0" smtClean="0"/>
              <a:t> de gas. </a:t>
            </a:r>
          </a:p>
          <a:p>
            <a:pPr algn="l" fontAlgn="auto">
              <a:spcAft>
                <a:spcPts val="0"/>
              </a:spcAft>
              <a:defRPr/>
            </a:pPr>
            <a:endParaRPr lang="ca-E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ca-ES" i="1" dirty="0" smtClean="0"/>
              <a:t>Se </a:t>
            </a:r>
            <a:r>
              <a:rPr lang="ca-ES" i="1" dirty="0" err="1" smtClean="0"/>
              <a:t>decide</a:t>
            </a:r>
            <a:r>
              <a:rPr lang="ca-ES" i="1" dirty="0" smtClean="0"/>
              <a:t> </a:t>
            </a:r>
            <a:r>
              <a:rPr lang="ca-ES" i="1" dirty="0" err="1" smtClean="0"/>
              <a:t>ampliación</a:t>
            </a:r>
            <a:r>
              <a:rPr lang="ca-ES" i="1" dirty="0" smtClean="0"/>
              <a:t> de cobertura a </a:t>
            </a:r>
            <a:r>
              <a:rPr lang="ca-ES" i="1" dirty="0" err="1" smtClean="0"/>
              <a:t>meropenem</a:t>
            </a:r>
            <a:r>
              <a:rPr lang="ca-ES" i="1" dirty="0" smtClean="0"/>
              <a:t> </a:t>
            </a:r>
            <a:r>
              <a:rPr lang="ca-ES" i="1" dirty="0" err="1" smtClean="0"/>
              <a:t>y</a:t>
            </a:r>
            <a:r>
              <a:rPr lang="ca-ES" i="1" dirty="0" smtClean="0"/>
              <a:t> clindamicina por la </a:t>
            </a:r>
            <a:r>
              <a:rPr lang="ca-ES" i="1" dirty="0" err="1" smtClean="0"/>
              <a:t>evolución</a:t>
            </a:r>
            <a:r>
              <a:rPr lang="ca-ES" i="1" dirty="0" smtClean="0"/>
              <a:t> del </a:t>
            </a:r>
            <a:r>
              <a:rPr lang="ca-ES" i="1" dirty="0" err="1" smtClean="0"/>
              <a:t>paciente</a:t>
            </a:r>
            <a:r>
              <a:rPr lang="ca-ES" i="1" dirty="0" smtClean="0"/>
              <a:t>.</a:t>
            </a:r>
            <a:endParaRPr lang="es-ES_tradnl" i="1" dirty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evolución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7526338" cy="400526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7.55h</a:t>
            </a: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err="1" smtClean="0"/>
              <a:t>Avizan</a:t>
            </a:r>
            <a:r>
              <a:rPr lang="ca-ES" dirty="0" smtClean="0"/>
              <a:t> por </a:t>
            </a:r>
            <a:r>
              <a:rPr lang="ca-ES" dirty="0" err="1" smtClean="0"/>
              <a:t>hipotensión</a:t>
            </a:r>
            <a:r>
              <a:rPr lang="ca-ES" dirty="0" smtClean="0"/>
              <a:t> </a:t>
            </a:r>
            <a:r>
              <a:rPr lang="ca-ES" dirty="0" err="1" smtClean="0"/>
              <a:t>sostenida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dolor testicular. A la </a:t>
            </a:r>
            <a:r>
              <a:rPr lang="ca-ES" dirty="0" err="1" smtClean="0"/>
              <a:t>exploración</a:t>
            </a:r>
            <a:r>
              <a:rPr lang="ca-ES" dirty="0" smtClean="0"/>
              <a:t> con </a:t>
            </a:r>
            <a:r>
              <a:rPr lang="ca-ES" dirty="0" err="1" smtClean="0"/>
              <a:t>aparición</a:t>
            </a:r>
            <a:r>
              <a:rPr lang="ca-ES" dirty="0" smtClean="0"/>
              <a:t> de úlcera escrotal.</a:t>
            </a:r>
            <a:r>
              <a:rPr lang="ca-ES" dirty="0"/>
              <a:t> </a:t>
            </a:r>
            <a:endParaRPr lang="ca-E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Se intenta </a:t>
            </a:r>
            <a:r>
              <a:rPr lang="ca-ES" dirty="0" err="1" smtClean="0"/>
              <a:t>colocación</a:t>
            </a:r>
            <a:r>
              <a:rPr lang="ca-ES" dirty="0" smtClean="0"/>
              <a:t> de DRUM fallida para PVC.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a-ES" dirty="0" err="1" smtClean="0"/>
              <a:t>Rx</a:t>
            </a:r>
            <a:r>
              <a:rPr lang="ca-ES" dirty="0" smtClean="0"/>
              <a:t> de control con </a:t>
            </a:r>
            <a:r>
              <a:rPr lang="ca-ES" dirty="0" err="1" smtClean="0"/>
              <a:t>signos</a:t>
            </a:r>
            <a:r>
              <a:rPr lang="ca-ES" dirty="0" smtClean="0"/>
              <a:t> de ICC </a:t>
            </a:r>
            <a:r>
              <a:rPr lang="ca-ES" dirty="0" err="1" smtClean="0"/>
              <a:t>y</a:t>
            </a:r>
            <a:r>
              <a:rPr lang="ca-ES" dirty="0" smtClean="0"/>
              <a:t> analítica </a:t>
            </a:r>
            <a:r>
              <a:rPr lang="ca-ES" dirty="0" err="1" smtClean="0"/>
              <a:t>sin</a:t>
            </a:r>
            <a:r>
              <a:rPr lang="ca-ES" dirty="0" smtClean="0"/>
              <a:t> </a:t>
            </a:r>
            <a:r>
              <a:rPr lang="ca-ES" dirty="0" err="1" smtClean="0"/>
              <a:t>lactatos</a:t>
            </a:r>
            <a:r>
              <a:rPr lang="ca-ES" dirty="0" smtClean="0"/>
              <a:t> con </a:t>
            </a:r>
            <a:r>
              <a:rPr lang="ca-ES" dirty="0" err="1" smtClean="0"/>
              <a:t>leve</a:t>
            </a:r>
            <a:r>
              <a:rPr lang="ca-ES" dirty="0" smtClean="0"/>
              <a:t> </a:t>
            </a:r>
            <a:r>
              <a:rPr lang="ca-ES" dirty="0" err="1" smtClean="0"/>
              <a:t>empeoramiento</a:t>
            </a:r>
            <a:r>
              <a:rPr lang="ca-ES" dirty="0" smtClean="0"/>
              <a:t> de </a:t>
            </a:r>
            <a:r>
              <a:rPr lang="ca-ES" dirty="0" err="1" smtClean="0"/>
              <a:t>función</a:t>
            </a:r>
            <a:r>
              <a:rPr lang="ca-ES" dirty="0" smtClean="0"/>
              <a:t> renal </a:t>
            </a:r>
            <a:r>
              <a:rPr lang="ca-ES" dirty="0" err="1" smtClean="0"/>
              <a:t>y</a:t>
            </a:r>
            <a:r>
              <a:rPr lang="ca-ES" dirty="0" smtClean="0"/>
              <a:t> leucocitosis, </a:t>
            </a:r>
            <a:r>
              <a:rPr lang="ca-ES" dirty="0" err="1" smtClean="0"/>
              <a:t>persistiendo</a:t>
            </a:r>
            <a:r>
              <a:rPr lang="ca-ES" dirty="0" smtClean="0"/>
              <a:t> </a:t>
            </a:r>
            <a:r>
              <a:rPr lang="ca-ES" dirty="0" err="1" smtClean="0"/>
              <a:t>oligoanuria</a:t>
            </a:r>
            <a:r>
              <a:rPr lang="ca-ES" dirty="0" smtClean="0"/>
              <a:t>-</a:t>
            </a: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/>
              <a:t> </a:t>
            </a: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 </a:t>
            </a:r>
            <a:r>
              <a:rPr lang="es-ES_tradnl" dirty="0" smtClean="0"/>
              <a:t>Se solicita  IC a urología.</a:t>
            </a:r>
            <a:r>
              <a:rPr lang="ca-ES" dirty="0"/>
              <a:t> </a:t>
            </a:r>
            <a:endParaRPr lang="es-ES_tradnl" dirty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evolución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a-ES" dirty="0" smtClean="0"/>
              <a:t>8.34h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r>
              <a:rPr lang="ca-ES" dirty="0" err="1" smtClean="0"/>
              <a:t>Avisan</a:t>
            </a:r>
            <a:r>
              <a:rPr lang="ca-ES" dirty="0" smtClean="0"/>
              <a:t> por </a:t>
            </a:r>
            <a:r>
              <a:rPr lang="ca-ES" dirty="0" err="1" smtClean="0"/>
              <a:t>empeoramiento</a:t>
            </a:r>
            <a:r>
              <a:rPr lang="ca-ES" dirty="0" smtClean="0"/>
              <a:t> </a:t>
            </a:r>
            <a:r>
              <a:rPr lang="ca-ES" dirty="0" err="1" smtClean="0"/>
              <a:t>clínico</a:t>
            </a:r>
            <a:r>
              <a:rPr lang="ca-ES" dirty="0" smtClean="0"/>
              <a:t> con </a:t>
            </a:r>
            <a:r>
              <a:rPr lang="ca-ES" dirty="0" err="1" smtClean="0"/>
              <a:t>agitación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posterior </a:t>
            </a:r>
            <a:r>
              <a:rPr lang="ca-ES" dirty="0" err="1" smtClean="0"/>
              <a:t>hipoapnea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glasgow</a:t>
            </a:r>
            <a:r>
              <a:rPr lang="ca-ES" dirty="0" smtClean="0"/>
              <a:t> 3.... </a:t>
            </a:r>
            <a:r>
              <a:rPr lang="en-US" dirty="0" smtClean="0"/>
              <a:t>R</a:t>
            </a:r>
            <a:r>
              <a:rPr lang="ca-ES" dirty="0" err="1" smtClean="0"/>
              <a:t>espiración</a:t>
            </a:r>
            <a:r>
              <a:rPr lang="ca-ES" dirty="0" smtClean="0"/>
              <a:t> </a:t>
            </a:r>
            <a:r>
              <a:rPr lang="ca-ES" dirty="0" err="1" smtClean="0"/>
              <a:t>agónica</a:t>
            </a:r>
            <a:r>
              <a:rPr lang="ca-E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ca-ES" dirty="0" smtClean="0"/>
          </a:p>
          <a:p>
            <a:pPr fontAlgn="auto">
              <a:spcAft>
                <a:spcPts val="0"/>
              </a:spcAft>
              <a:defRPr/>
            </a:pPr>
            <a:r>
              <a:rPr lang="ca-ES" dirty="0" smtClean="0"/>
              <a:t>Se </a:t>
            </a:r>
            <a:r>
              <a:rPr lang="ca-ES" dirty="0" err="1" smtClean="0"/>
              <a:t>inician</a:t>
            </a:r>
            <a:r>
              <a:rPr lang="ca-ES" dirty="0" smtClean="0"/>
              <a:t> </a:t>
            </a:r>
            <a:r>
              <a:rPr lang="ca-ES" dirty="0" err="1" smtClean="0"/>
              <a:t>medidas</a:t>
            </a:r>
            <a:r>
              <a:rPr lang="ca-ES" dirty="0" smtClean="0"/>
              <a:t> de </a:t>
            </a:r>
            <a:r>
              <a:rPr lang="ca-ES" dirty="0" err="1" smtClean="0"/>
              <a:t>comfort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dado</a:t>
            </a:r>
            <a:r>
              <a:rPr lang="ca-ES" dirty="0" smtClean="0"/>
              <a:t> las </a:t>
            </a:r>
            <a:r>
              <a:rPr lang="ca-ES" dirty="0" err="1" smtClean="0"/>
              <a:t>comorbilidades</a:t>
            </a:r>
            <a:r>
              <a:rPr lang="ca-ES" dirty="0" smtClean="0"/>
              <a:t> no </a:t>
            </a:r>
            <a:r>
              <a:rPr lang="ca-ES" dirty="0" err="1" smtClean="0"/>
              <a:t>candidato</a:t>
            </a:r>
            <a:r>
              <a:rPr lang="ca-ES" dirty="0" smtClean="0"/>
              <a:t> a </a:t>
            </a:r>
            <a:r>
              <a:rPr lang="ca-ES" dirty="0"/>
              <a:t>IOT/RCP</a:t>
            </a:r>
            <a:r>
              <a:rPr lang="ca-E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ca-ES" dirty="0"/>
          </a:p>
          <a:p>
            <a:pPr algn="l" fontAlgn="auto">
              <a:spcAft>
                <a:spcPts val="0"/>
              </a:spcAft>
              <a:defRPr/>
            </a:pPr>
            <a:r>
              <a:rPr lang="ca-ES" dirty="0" err="1" smtClean="0"/>
              <a:t>Exitus</a:t>
            </a:r>
            <a:r>
              <a:rPr lang="ca-ES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a-ES" dirty="0" err="1" smtClean="0"/>
              <a:t>Hemocultivos</a:t>
            </a:r>
            <a:r>
              <a:rPr lang="ca-ES" dirty="0" smtClean="0"/>
              <a:t> </a:t>
            </a:r>
            <a:r>
              <a:rPr lang="ca-ES" dirty="0" err="1" smtClean="0"/>
              <a:t>negativos</a:t>
            </a:r>
            <a:r>
              <a:rPr lang="ca-ES" smtClean="0"/>
              <a:t>.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r>
              <a:rPr lang="ca-ES" dirty="0"/>
              <a:t> </a:t>
            </a:r>
            <a:endParaRPr lang="es-ES_tradnl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EVOLUCION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5" y="4043363"/>
            <a:ext cx="5740400" cy="7064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sz="2800"/>
              <a:t>GANGRENA </a:t>
            </a:r>
            <a:br>
              <a:rPr sz="2800"/>
            </a:br>
            <a:r>
              <a:rPr sz="2800"/>
              <a:t>DE FOURNIER</a:t>
            </a:r>
            <a:br>
              <a:rPr sz="2800"/>
            </a:b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438</TotalTime>
  <Words>1257</Words>
  <Application>Microsoft Macintosh PowerPoint</Application>
  <PresentationFormat>Presentación en pantalla 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Book Antiqua</vt:lpstr>
      <vt:lpstr>Arial</vt:lpstr>
      <vt:lpstr>Tunga</vt:lpstr>
      <vt:lpstr>Tahoma</vt:lpstr>
      <vt:lpstr>Calibri</vt:lpstr>
      <vt:lpstr>BlackTie</vt:lpstr>
      <vt:lpstr>BlackTie</vt:lpstr>
      <vt:lpstr>BlackTie</vt:lpstr>
      <vt:lpstr>BlackTie</vt:lpstr>
      <vt:lpstr>BlackTie</vt:lpstr>
      <vt:lpstr>Diapositiva 1</vt:lpstr>
      <vt:lpstr>CASO CLÍNICO</vt:lpstr>
      <vt:lpstr>INGRESO</vt:lpstr>
      <vt:lpstr>Diapositiva 4</vt:lpstr>
      <vt:lpstr>EVOLUCIÓN</vt:lpstr>
      <vt:lpstr>EVOLUCIÓN</vt:lpstr>
      <vt:lpstr>EVOLUCIÓN</vt:lpstr>
      <vt:lpstr>EVOLUCION</vt:lpstr>
      <vt:lpstr>  GANGRENA  DE FOURNIER </vt:lpstr>
      <vt:lpstr>Diapositiva 10</vt:lpstr>
      <vt:lpstr>Diapositiva 11</vt:lpstr>
      <vt:lpstr>Diapositiva 12</vt:lpstr>
      <vt:lpstr>INCIDENCIA</vt:lpstr>
      <vt:lpstr>ETIOPATOGENIA</vt:lpstr>
      <vt:lpstr>PREDISPOSICIÓN</vt:lpstr>
      <vt:lpstr>ETIOPATOGENIA</vt:lpstr>
      <vt:lpstr>ETIOPATOGENIA</vt:lpstr>
      <vt:lpstr>CLÍNICA</vt:lpstr>
      <vt:lpstr>SESION DE IMAGENES</vt:lpstr>
      <vt:lpstr>DIAGNÓSTICO</vt:lpstr>
      <vt:lpstr>DIAGNÓSTICO DIFERENCIAL</vt:lpstr>
      <vt:lpstr>PARACLÍNICOS</vt:lpstr>
      <vt:lpstr>IMÁGENES</vt:lpstr>
      <vt:lpstr>Diapositiva 24</vt:lpstr>
      <vt:lpstr>Diapositiva 25</vt:lpstr>
      <vt:lpstr>MANEJO</vt:lpstr>
      <vt:lpstr>Diapositiva 27</vt:lpstr>
      <vt:lpstr>1                  2                  3</vt:lpstr>
      <vt:lpstr>Diapositiva 29</vt:lpstr>
      <vt:lpstr>PRONÓSTICO</vt:lpstr>
      <vt:lpstr>SCORE DE SEVERIDAD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Gangrena de fournier</dc:title>
  <dc:creator>Melissa Paz Glen</dc:creator>
  <cp:lastModifiedBy>UsuariEstandar</cp:lastModifiedBy>
  <cp:revision>44</cp:revision>
  <dcterms:created xsi:type="dcterms:W3CDTF">2013-03-19T22:38:07Z</dcterms:created>
  <dcterms:modified xsi:type="dcterms:W3CDTF">2013-04-08T13:53:15Z</dcterms:modified>
</cp:coreProperties>
</file>